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58" r:id="rId5"/>
    <p:sldId id="259" r:id="rId6"/>
    <p:sldId id="260" r:id="rId7"/>
    <p:sldId id="261" r:id="rId8"/>
    <p:sldId id="262" r:id="rId9"/>
    <p:sldId id="263" r:id="rId10"/>
    <p:sldId id="264" r:id="rId11"/>
    <p:sldId id="271" r:id="rId12"/>
    <p:sldId id="265" r:id="rId13"/>
    <p:sldId id="266" r:id="rId14"/>
    <p:sldId id="267" r:id="rId15"/>
    <p:sldId id="269" r:id="rId16"/>
    <p:sldId id="268"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6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77AC946-A80C-4BA4-B59F-BAE3AD32AAFF}" type="datetimeFigureOut">
              <a:rPr lang="fr-FR" smtClean="0"/>
              <a:t>13/01/2017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77AC946-A80C-4BA4-B59F-BAE3AD32AAFF}" type="datetimeFigureOut">
              <a:rPr lang="fr-FR" smtClean="0"/>
              <a:t>13/01/2017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77AC946-A80C-4BA4-B59F-BAE3AD32AAFF}" type="datetimeFigureOut">
              <a:rPr lang="fr-FR" smtClean="0"/>
              <a:t>13/01/2017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77AC946-A80C-4BA4-B59F-BAE3AD32AAFF}" type="datetimeFigureOut">
              <a:rPr lang="fr-FR" smtClean="0"/>
              <a:t>13/01/2017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77AC946-A80C-4BA4-B59F-BAE3AD32AAFF}" type="datetimeFigureOut">
              <a:rPr lang="fr-FR" smtClean="0"/>
              <a:t>13/01/2017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77AC946-A80C-4BA4-B59F-BAE3AD32AAFF}" type="datetimeFigureOut">
              <a:rPr lang="fr-FR" smtClean="0"/>
              <a:t>13/01/2017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177AC946-A80C-4BA4-B59F-BAE3AD32AAFF}" type="datetimeFigureOut">
              <a:rPr lang="fr-FR" smtClean="0"/>
              <a:t>13/01/2017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177AC946-A80C-4BA4-B59F-BAE3AD32AAFF}" type="datetimeFigureOut">
              <a:rPr lang="fr-FR" smtClean="0"/>
              <a:t>13/01/2017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AC946-A80C-4BA4-B59F-BAE3AD32AAFF}" type="datetimeFigureOut">
              <a:rPr lang="fr-FR" smtClean="0"/>
              <a:t>13/01/2017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D736FAF-792B-4C32-BD9B-2A802975D9E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smtClean="0"/>
              <a:t>Modifiez le style du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77AC946-A80C-4BA4-B59F-BAE3AD32AAFF}" type="datetimeFigureOut">
              <a:rPr lang="fr-FR" smtClean="0"/>
              <a:t>13/01/2017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D736FAF-792B-4C32-BD9B-2A802975D9EF}" type="slidenum">
              <a:rPr lang="fr-FR" smtClean="0"/>
              <a:t>‹N°›</a:t>
            </a:fld>
            <a:endParaRPr lang="fr-FR"/>
          </a:p>
        </p:txBody>
      </p:sp>
      <p:sp>
        <p:nvSpPr>
          <p:cNvPr id="9" name="Content Placeholder 8"/>
          <p:cNvSpPr>
            <a:spLocks noGrp="1"/>
          </p:cNvSpPr>
          <p:nvPr>
            <p:ph sz="quarter" idx="13"/>
          </p:nvPr>
        </p:nvSpPr>
        <p:spPr>
          <a:xfrm>
            <a:off x="304800" y="381000"/>
            <a:ext cx="7772400" cy="494284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177AC946-A80C-4BA4-B59F-BAE3AD32AAFF}" type="datetimeFigureOut">
              <a:rPr lang="fr-FR" smtClean="0"/>
              <a:t>13/01/2017</a:t>
            </a:fld>
            <a:endParaRPr lang="fr-FR"/>
          </a:p>
        </p:txBody>
      </p:sp>
      <p:sp>
        <p:nvSpPr>
          <p:cNvPr id="9" name="Slide Number Placeholder 8"/>
          <p:cNvSpPr>
            <a:spLocks noGrp="1"/>
          </p:cNvSpPr>
          <p:nvPr>
            <p:ph type="sldNum" sz="quarter" idx="11"/>
          </p:nvPr>
        </p:nvSpPr>
        <p:spPr/>
        <p:txBody>
          <a:bodyPr/>
          <a:lstStyle/>
          <a:p>
            <a:fld id="{FD736FAF-792B-4C32-BD9B-2A802975D9EF}" type="slidenum">
              <a:rPr lang="fr-FR" smtClean="0"/>
              <a:t>‹N°›</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D736FAF-792B-4C32-BD9B-2A802975D9EF}" type="slidenum">
              <a:rPr lang="fr-FR" smtClean="0"/>
              <a:t>‹N°›</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77AC946-A80C-4BA4-B59F-BAE3AD32AAFF}" type="datetimeFigureOut">
              <a:rPr lang="fr-FR" smtClean="0"/>
              <a:t>13/01/2017</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3600" b="1" dirty="0" smtClean="0"/>
              <a:t>Les </a:t>
            </a:r>
            <a:r>
              <a:rPr lang="fr-FR" sz="3600" b="1" dirty="0" err="1" smtClean="0"/>
              <a:t>Roms</a:t>
            </a:r>
            <a:r>
              <a:rPr lang="fr-FR" sz="3600" b="1" dirty="0" smtClean="0"/>
              <a:t> : peuple « maudit » ? </a:t>
            </a:r>
            <a:r>
              <a:rPr lang="fr-FR" sz="3600" b="1" dirty="0"/>
              <a:t/>
            </a:r>
            <a:br>
              <a:rPr lang="fr-FR" sz="3600" b="1" dirty="0"/>
            </a:br>
            <a:r>
              <a:rPr lang="fr-FR" sz="3600" b="1" dirty="0"/>
              <a:t>o</a:t>
            </a:r>
            <a:r>
              <a:rPr lang="fr-FR" sz="3600" b="1" dirty="0" smtClean="0"/>
              <a:t>u miroir </a:t>
            </a:r>
            <a:br>
              <a:rPr lang="fr-FR" sz="3600" b="1" dirty="0" smtClean="0"/>
            </a:br>
            <a:r>
              <a:rPr lang="fr-FR" sz="3600" b="1" dirty="0"/>
              <a:t>	</a:t>
            </a:r>
            <a:r>
              <a:rPr lang="fr-FR" sz="3600" b="1" dirty="0" smtClean="0"/>
              <a:t>de notre condition d’humanité ?</a:t>
            </a:r>
            <a:r>
              <a:rPr lang="fr-FR" sz="3600" dirty="0"/>
              <a:t/>
            </a:r>
            <a:br>
              <a:rPr lang="fr-FR" sz="3600" dirty="0"/>
            </a:br>
            <a:r>
              <a:rPr lang="fr-FR" sz="3600" dirty="0" smtClean="0"/>
              <a:t/>
            </a:r>
            <a:br>
              <a:rPr lang="fr-FR" sz="3600" dirty="0" smtClean="0"/>
            </a:br>
            <a:r>
              <a:rPr lang="fr-FR" sz="2800" dirty="0" smtClean="0"/>
              <a:t>- </a:t>
            </a:r>
            <a:r>
              <a:rPr lang="fr-FR" sz="2800" i="1" dirty="0" smtClean="0"/>
              <a:t>éléments </a:t>
            </a:r>
            <a:r>
              <a:rPr lang="fr-FR" sz="2800" i="1" dirty="0" smtClean="0"/>
              <a:t>de compréhension </a:t>
            </a:r>
            <a:r>
              <a:rPr lang="fr-FR" sz="2800" i="1" dirty="0" smtClean="0"/>
              <a:t/>
            </a:r>
            <a:br>
              <a:rPr lang="fr-FR" sz="2800" i="1" dirty="0" smtClean="0"/>
            </a:br>
            <a:r>
              <a:rPr lang="fr-FR" sz="2800" i="1" dirty="0"/>
              <a:t>	</a:t>
            </a:r>
            <a:r>
              <a:rPr lang="fr-FR" sz="2800" i="1" dirty="0" smtClean="0"/>
              <a:t>			d’une </a:t>
            </a:r>
            <a:r>
              <a:rPr lang="fr-FR" sz="2800" i="1" dirty="0" smtClean="0"/>
              <a:t>« fraternité brisée »  </a:t>
            </a:r>
            <a:r>
              <a:rPr lang="fr-FR" sz="2800" dirty="0" smtClean="0"/>
              <a:t>- </a:t>
            </a:r>
            <a:endParaRPr lang="fr-FR" sz="2800" dirty="0"/>
          </a:p>
        </p:txBody>
      </p:sp>
      <p:sp>
        <p:nvSpPr>
          <p:cNvPr id="3" name="Sous-titre 2"/>
          <p:cNvSpPr>
            <a:spLocks noGrp="1"/>
          </p:cNvSpPr>
          <p:nvPr>
            <p:ph type="subTitle" idx="1"/>
          </p:nvPr>
        </p:nvSpPr>
        <p:spPr/>
        <p:txBody>
          <a:bodyPr>
            <a:normAutofit fontScale="62500" lnSpcReduction="20000"/>
          </a:bodyPr>
          <a:lstStyle/>
          <a:p>
            <a:pPr algn="ctr"/>
            <a:r>
              <a:rPr lang="fr-FR" b="1" i="1" dirty="0" smtClean="0"/>
              <a:t>Bruno-Marie </a:t>
            </a:r>
            <a:r>
              <a:rPr lang="fr-FR" b="1" i="1" dirty="0" smtClean="0"/>
              <a:t>DUFFE</a:t>
            </a:r>
          </a:p>
          <a:p>
            <a:pPr algn="ctr"/>
            <a:r>
              <a:rPr lang="fr-FR" b="1" i="1" dirty="0" smtClean="0"/>
              <a:t>Aumônier national du Comité Catholique contre la Faim et pour le Développement</a:t>
            </a:r>
          </a:p>
          <a:p>
            <a:pPr algn="ctr"/>
            <a:r>
              <a:rPr lang="fr-FR" b="1" i="1" dirty="0" smtClean="0"/>
              <a:t>(CCFD – Terre Solidaire)</a:t>
            </a:r>
            <a:endParaRPr lang="fr-FR" b="1" i="1" dirty="0" smtClean="0"/>
          </a:p>
          <a:p>
            <a:pPr algn="ctr"/>
            <a:r>
              <a:rPr lang="fr-FR" b="1" i="1" dirty="0" smtClean="0"/>
              <a:t>Maître de conférences en Ethique sociale</a:t>
            </a:r>
            <a:endParaRPr lang="fr-FR" b="1" i="1" dirty="0" smtClean="0"/>
          </a:p>
          <a:p>
            <a:pPr algn="ctr"/>
            <a:r>
              <a:rPr lang="fr-FR" b="1" i="1" dirty="0" smtClean="0"/>
              <a:t>Cofondateur de l’Institut des Droits de l’Homme de l’Université Catholique de Lyon</a:t>
            </a:r>
          </a:p>
        </p:txBody>
      </p:sp>
    </p:spTree>
    <p:extLst>
      <p:ext uri="{BB962C8B-B14F-4D97-AF65-F5344CB8AC3E}">
        <p14:creationId xmlns:p14="http://schemas.microsoft.com/office/powerpoint/2010/main" val="2845062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t>5. Une </a:t>
            </a:r>
            <a:r>
              <a:rPr lang="fr-FR" sz="3200" b="1" dirty="0" smtClean="0"/>
              <a:t>manière de vivre </a:t>
            </a:r>
            <a:r>
              <a:rPr lang="fr-FR" sz="3200" b="1" dirty="0" smtClean="0"/>
              <a:t>« holistique » </a:t>
            </a:r>
            <a:r>
              <a:rPr lang="fr-FR" sz="3200" b="1" dirty="0" smtClean="0"/>
              <a:t/>
            </a:r>
            <a:br>
              <a:rPr lang="fr-FR" sz="3200" b="1" dirty="0" smtClean="0"/>
            </a:br>
            <a:r>
              <a:rPr lang="fr-FR" sz="3200" b="1" dirty="0"/>
              <a:t>	</a:t>
            </a:r>
            <a:r>
              <a:rPr lang="fr-FR" sz="3200" b="1" dirty="0" smtClean="0"/>
              <a:t>		et plutôt </a:t>
            </a:r>
            <a:r>
              <a:rPr lang="fr-FR" sz="3200" b="1" dirty="0" smtClean="0"/>
              <a:t>« endogamique »</a:t>
            </a:r>
            <a:endParaRPr lang="fr-FR" sz="3200" b="1" dirty="0"/>
          </a:p>
        </p:txBody>
      </p:sp>
      <p:sp>
        <p:nvSpPr>
          <p:cNvPr id="3" name="Espace réservé du contenu 2"/>
          <p:cNvSpPr>
            <a:spLocks noGrp="1"/>
          </p:cNvSpPr>
          <p:nvPr>
            <p:ph idx="1"/>
          </p:nvPr>
        </p:nvSpPr>
        <p:spPr/>
        <p:txBody>
          <a:bodyPr>
            <a:normAutofit fontScale="70000" lnSpcReduction="20000"/>
          </a:bodyPr>
          <a:lstStyle/>
          <a:p>
            <a:pPr algn="just"/>
            <a:r>
              <a:rPr lang="fr-FR" b="1" dirty="0" smtClean="0">
                <a:solidFill>
                  <a:schemeClr val="accent6">
                    <a:lumMod val="50000"/>
                  </a:schemeClr>
                </a:solidFill>
              </a:rPr>
              <a:t>Désirant, pour la plupart, rester entre eux, les </a:t>
            </a:r>
            <a:r>
              <a:rPr lang="fr-FR" b="1" dirty="0" err="1" smtClean="0">
                <a:solidFill>
                  <a:schemeClr val="accent6">
                    <a:lumMod val="50000"/>
                  </a:schemeClr>
                </a:solidFill>
              </a:rPr>
              <a:t>Roms</a:t>
            </a:r>
            <a:r>
              <a:rPr lang="fr-FR" b="1" dirty="0" smtClean="0">
                <a:solidFill>
                  <a:schemeClr val="accent6">
                    <a:lumMod val="50000"/>
                  </a:schemeClr>
                </a:solidFill>
              </a:rPr>
              <a:t> se définissent les uns par les autres. </a:t>
            </a:r>
          </a:p>
          <a:p>
            <a:pPr marL="114300" indent="0" algn="just">
              <a:buNone/>
            </a:pPr>
            <a:r>
              <a:rPr lang="fr-FR" b="1" dirty="0" smtClean="0">
                <a:solidFill>
                  <a:schemeClr val="accent6">
                    <a:lumMod val="50000"/>
                  </a:schemeClr>
                </a:solidFill>
              </a:rPr>
              <a:t>     C’est là que prend corps le problème de </a:t>
            </a:r>
            <a:r>
              <a:rPr lang="fr-FR" b="1" dirty="0" smtClean="0">
                <a:solidFill>
                  <a:schemeClr val="accent6">
                    <a:lumMod val="50000"/>
                  </a:schemeClr>
                </a:solidFill>
              </a:rPr>
              <a:t>l’intégration </a:t>
            </a:r>
          </a:p>
          <a:p>
            <a:pPr marL="114300" indent="0" algn="just">
              <a:buNone/>
            </a:pPr>
            <a:r>
              <a:rPr lang="fr-FR" b="1" dirty="0">
                <a:solidFill>
                  <a:schemeClr val="accent6">
                    <a:lumMod val="50000"/>
                  </a:schemeClr>
                </a:solidFill>
              </a:rPr>
              <a:t>	</a:t>
            </a:r>
            <a:r>
              <a:rPr lang="fr-FR" b="1" dirty="0" smtClean="0">
                <a:solidFill>
                  <a:schemeClr val="accent6">
                    <a:lumMod val="50000"/>
                  </a:schemeClr>
                </a:solidFill>
              </a:rPr>
              <a:t>		</a:t>
            </a:r>
            <a:r>
              <a:rPr lang="fr-FR" b="1" dirty="0" smtClean="0">
                <a:solidFill>
                  <a:schemeClr val="accent6">
                    <a:lumMod val="50000"/>
                  </a:schemeClr>
                </a:solidFill>
              </a:rPr>
              <a:t>(sur fond de distinctions subtiles et solidarité </a:t>
            </a:r>
            <a:r>
              <a:rPr lang="fr-FR" b="1" dirty="0" smtClean="0">
                <a:solidFill>
                  <a:schemeClr val="accent6">
                    <a:lumMod val="50000"/>
                  </a:schemeClr>
                </a:solidFill>
              </a:rPr>
              <a:t>paradoxale)</a:t>
            </a:r>
            <a:r>
              <a:rPr lang="fr-FR" b="1" dirty="0" smtClean="0">
                <a:solidFill>
                  <a:schemeClr val="accent6">
                    <a:lumMod val="50000"/>
                  </a:schemeClr>
                </a:solidFill>
              </a:rPr>
              <a:t>.</a:t>
            </a:r>
            <a:endParaRPr lang="fr-FR" b="1" dirty="0" smtClean="0">
              <a:solidFill>
                <a:schemeClr val="accent6">
                  <a:lumMod val="50000"/>
                </a:schemeClr>
              </a:solidFill>
            </a:endParaRPr>
          </a:p>
          <a:p>
            <a:pPr marL="114300" indent="0" algn="just">
              <a:buNone/>
            </a:pPr>
            <a:endParaRPr lang="fr-FR" dirty="0" smtClean="0"/>
          </a:p>
          <a:p>
            <a:pPr algn="just"/>
            <a:r>
              <a:rPr lang="fr-FR" dirty="0" smtClean="0">
                <a:solidFill>
                  <a:schemeClr val="accent5">
                    <a:lumMod val="50000"/>
                  </a:schemeClr>
                </a:solidFill>
              </a:rPr>
              <a:t>Les </a:t>
            </a:r>
            <a:r>
              <a:rPr lang="fr-FR" dirty="0" err="1" smtClean="0">
                <a:solidFill>
                  <a:schemeClr val="accent5">
                    <a:lumMod val="50000"/>
                  </a:schemeClr>
                </a:solidFill>
              </a:rPr>
              <a:t>Roms</a:t>
            </a:r>
            <a:r>
              <a:rPr lang="fr-FR" dirty="0" smtClean="0">
                <a:solidFill>
                  <a:schemeClr val="accent5">
                    <a:lumMod val="50000"/>
                  </a:schemeClr>
                </a:solidFill>
              </a:rPr>
              <a:t> préfèrent se retrouver, se réunir et se marier entre </a:t>
            </a:r>
            <a:r>
              <a:rPr lang="fr-FR" dirty="0" err="1" smtClean="0">
                <a:solidFill>
                  <a:schemeClr val="accent5">
                    <a:lumMod val="50000"/>
                  </a:schemeClr>
                </a:solidFill>
              </a:rPr>
              <a:t>Roms</a:t>
            </a:r>
            <a:r>
              <a:rPr lang="fr-FR" dirty="0">
                <a:solidFill>
                  <a:schemeClr val="accent5">
                    <a:lumMod val="50000"/>
                  </a:schemeClr>
                </a:solidFill>
              </a:rPr>
              <a:t> </a:t>
            </a:r>
            <a:r>
              <a:rPr lang="fr-FR" dirty="0" smtClean="0">
                <a:solidFill>
                  <a:schemeClr val="accent5">
                    <a:lumMod val="50000"/>
                  </a:schemeClr>
                </a:solidFill>
              </a:rPr>
              <a:t>(même ceux qui s’intègrent dans un quartier). C’est évidemment une préférence qui porte la trace d’une histoire (</a:t>
            </a:r>
            <a:r>
              <a:rPr lang="fr-FR" b="1" dirty="0" smtClean="0">
                <a:solidFill>
                  <a:schemeClr val="accent5">
                    <a:lumMod val="50000"/>
                  </a:schemeClr>
                </a:solidFill>
              </a:rPr>
              <a:t>on survit et on se protège ensemble</a:t>
            </a:r>
            <a:r>
              <a:rPr lang="fr-FR" dirty="0" smtClean="0">
                <a:solidFill>
                  <a:schemeClr val="accent5">
                    <a:lumMod val="50000"/>
                  </a:schemeClr>
                </a:solidFill>
              </a:rPr>
              <a:t>).</a:t>
            </a:r>
          </a:p>
          <a:p>
            <a:pPr marL="114300" indent="0" algn="just">
              <a:buNone/>
            </a:pPr>
            <a:endParaRPr lang="fr-FR" dirty="0" smtClean="0">
              <a:solidFill>
                <a:schemeClr val="accent5">
                  <a:lumMod val="50000"/>
                </a:schemeClr>
              </a:solidFill>
            </a:endParaRPr>
          </a:p>
          <a:p>
            <a:pPr algn="just"/>
            <a:r>
              <a:rPr lang="fr-FR" dirty="0" smtClean="0"/>
              <a:t>Ce qui n’exclut pas des couples mixtes ainsi que des classes sociales.</a:t>
            </a:r>
          </a:p>
          <a:p>
            <a:pPr marL="114300" indent="0" algn="just">
              <a:buNone/>
            </a:pPr>
            <a:endParaRPr lang="fr-FR" dirty="0" smtClean="0"/>
          </a:p>
          <a:p>
            <a:pPr algn="just"/>
            <a:r>
              <a:rPr lang="fr-FR" dirty="0" smtClean="0"/>
              <a:t>Certains quittent le groupe et ne souhaitent plus être identifiés comme des </a:t>
            </a:r>
            <a:r>
              <a:rPr lang="fr-FR" dirty="0" err="1" smtClean="0"/>
              <a:t>Roms</a:t>
            </a:r>
            <a:r>
              <a:rPr lang="fr-FR" dirty="0" smtClean="0"/>
              <a:t>, pour tenter une intégration dans le pays où ils se trouvent (on croise là l’ambivalence du programme </a:t>
            </a:r>
            <a:r>
              <a:rPr lang="fr-FR" dirty="0" err="1" smtClean="0"/>
              <a:t>Andatu</a:t>
            </a:r>
            <a:r>
              <a:rPr lang="fr-FR" dirty="0" smtClean="0"/>
              <a:t>, expérimenté dans la région lyonnaise).</a:t>
            </a:r>
          </a:p>
          <a:p>
            <a:pPr marL="114300" indent="0" algn="just">
              <a:buNone/>
            </a:pPr>
            <a:endParaRPr lang="fr-FR" dirty="0" smtClean="0"/>
          </a:p>
          <a:p>
            <a:pPr algn="just"/>
            <a:r>
              <a:rPr lang="fr-FR" b="1" dirty="0" smtClean="0">
                <a:solidFill>
                  <a:schemeClr val="accent5">
                    <a:lumMod val="50000"/>
                  </a:schemeClr>
                </a:solidFill>
              </a:rPr>
              <a:t>C’est une société holistique mais non égalitaire</a:t>
            </a:r>
            <a:r>
              <a:rPr lang="fr-FR" dirty="0" smtClean="0"/>
              <a:t>, dans laquelle il n’y a pas de hiérarchie des métiers (un professeur peut côtoyer un artisan en métaux</a:t>
            </a:r>
            <a:r>
              <a:rPr lang="fr-FR" dirty="0" smtClean="0"/>
              <a:t>).</a:t>
            </a:r>
          </a:p>
          <a:p>
            <a:pPr marL="114300" indent="0" algn="just">
              <a:buNone/>
            </a:pPr>
            <a:endParaRPr lang="fr-FR" dirty="0" smtClean="0"/>
          </a:p>
          <a:p>
            <a:pPr algn="just"/>
            <a:r>
              <a:rPr lang="fr-FR" b="1" dirty="0" smtClean="0">
                <a:solidFill>
                  <a:schemeClr val="accent5">
                    <a:lumMod val="50000"/>
                  </a:schemeClr>
                </a:solidFill>
              </a:rPr>
              <a:t>La promotion sociale ne vient pas par le travail</a:t>
            </a:r>
            <a:r>
              <a:rPr lang="fr-FR" b="1" dirty="0" smtClean="0"/>
              <a:t>, mais les </a:t>
            </a:r>
            <a:r>
              <a:rPr lang="fr-FR" b="1" dirty="0" err="1" smtClean="0"/>
              <a:t>Roms</a:t>
            </a:r>
            <a:r>
              <a:rPr lang="fr-FR" b="1" dirty="0" smtClean="0"/>
              <a:t> sont particulièrement actifs</a:t>
            </a:r>
            <a:r>
              <a:rPr lang="fr-FR" dirty="0" smtClean="0"/>
              <a:t> (des artisans </a:t>
            </a:r>
            <a:r>
              <a:rPr lang="fr-FR" dirty="0" err="1" smtClean="0"/>
              <a:t>Roms</a:t>
            </a:r>
            <a:r>
              <a:rPr lang="fr-FR" dirty="0" smtClean="0"/>
              <a:t> peuvent travailler quinze à dix-huit heures par jour). </a:t>
            </a:r>
          </a:p>
          <a:p>
            <a:pPr marL="114300" indent="0" algn="just">
              <a:buNone/>
            </a:pPr>
            <a:endParaRPr lang="fr-FR" dirty="0" smtClean="0"/>
          </a:p>
          <a:p>
            <a:pPr algn="just"/>
            <a:r>
              <a:rPr lang="fr-FR" b="1" dirty="0" smtClean="0">
                <a:solidFill>
                  <a:schemeClr val="accent6">
                    <a:lumMod val="50000"/>
                  </a:schemeClr>
                </a:solidFill>
              </a:rPr>
              <a:t>Faire vivre sa famille avant tout (et même dépenser ce que l’on n’a pas) mais jamais en devenant « dépendant » d’un travail.</a:t>
            </a:r>
            <a:endParaRPr lang="fr-FR" b="1" dirty="0">
              <a:solidFill>
                <a:schemeClr val="accent6">
                  <a:lumMod val="50000"/>
                </a:schemeClr>
              </a:solidFill>
            </a:endParaRPr>
          </a:p>
        </p:txBody>
      </p:sp>
    </p:spTree>
    <p:extLst>
      <p:ext uri="{BB962C8B-B14F-4D97-AF65-F5344CB8AC3E}">
        <p14:creationId xmlns:p14="http://schemas.microsoft.com/office/powerpoint/2010/main" val="2725840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solidFill>
                  <a:schemeClr val="accent5">
                    <a:lumMod val="50000"/>
                  </a:schemeClr>
                </a:solidFill>
              </a:rPr>
              <a:t>6. Gros plan sur une conception « </a:t>
            </a:r>
            <a:r>
              <a:rPr lang="fr-FR" sz="3200" b="1" i="1" dirty="0" smtClean="0">
                <a:solidFill>
                  <a:schemeClr val="accent5">
                    <a:lumMod val="50000"/>
                  </a:schemeClr>
                </a:solidFill>
              </a:rPr>
              <a:t>holiste</a:t>
            </a:r>
            <a:r>
              <a:rPr lang="fr-FR" sz="3200" b="1" dirty="0" smtClean="0">
                <a:solidFill>
                  <a:schemeClr val="accent5">
                    <a:lumMod val="50000"/>
                  </a:schemeClr>
                </a:solidFill>
              </a:rPr>
              <a:t> » du lien et sur les effets de « </a:t>
            </a:r>
            <a:r>
              <a:rPr lang="fr-FR" sz="3200" b="1" i="1" dirty="0" smtClean="0">
                <a:solidFill>
                  <a:schemeClr val="accent5">
                    <a:lumMod val="50000"/>
                  </a:schemeClr>
                </a:solidFill>
              </a:rPr>
              <a:t>l’endogamie</a:t>
            </a:r>
            <a:r>
              <a:rPr lang="fr-FR" sz="3200" b="1" dirty="0" smtClean="0">
                <a:solidFill>
                  <a:schemeClr val="accent5">
                    <a:lumMod val="50000"/>
                  </a:schemeClr>
                </a:solidFill>
              </a:rPr>
              <a:t> »</a:t>
            </a:r>
            <a:endParaRPr lang="fr-FR" sz="3200" b="1" dirty="0">
              <a:solidFill>
                <a:schemeClr val="accent5">
                  <a:lumMod val="50000"/>
                </a:schemeClr>
              </a:solidFill>
            </a:endParaRPr>
          </a:p>
        </p:txBody>
      </p:sp>
      <p:sp>
        <p:nvSpPr>
          <p:cNvPr id="3" name="Espace réservé du contenu 2"/>
          <p:cNvSpPr>
            <a:spLocks noGrp="1"/>
          </p:cNvSpPr>
          <p:nvPr>
            <p:ph idx="1"/>
          </p:nvPr>
        </p:nvSpPr>
        <p:spPr/>
        <p:txBody>
          <a:bodyPr>
            <a:normAutofit fontScale="92500"/>
          </a:bodyPr>
          <a:lstStyle/>
          <a:p>
            <a:pPr algn="just"/>
            <a:r>
              <a:rPr lang="fr-FR" dirty="0" smtClean="0"/>
              <a:t>Il est parfois difficile de penser ce qu’est une société holiste quand on évolue dans une culture individualiste.</a:t>
            </a:r>
          </a:p>
          <a:p>
            <a:pPr algn="just"/>
            <a:r>
              <a:rPr lang="fr-FR" b="1" dirty="0" smtClean="0">
                <a:solidFill>
                  <a:schemeClr val="accent5">
                    <a:lumMod val="50000"/>
                  </a:schemeClr>
                </a:solidFill>
              </a:rPr>
              <a:t>Dans la société de type individualiste</a:t>
            </a:r>
            <a:r>
              <a:rPr lang="fr-FR" dirty="0" smtClean="0"/>
              <a:t>, chacun doit sa place et, pour cela s’affirmer / s’imposer face à l’autre et aux autres (loi de la concurrence et de la compétition).</a:t>
            </a:r>
          </a:p>
          <a:p>
            <a:pPr algn="just"/>
            <a:r>
              <a:rPr lang="fr-FR" b="1" dirty="0" smtClean="0">
                <a:solidFill>
                  <a:schemeClr val="accent5">
                    <a:lumMod val="50000"/>
                  </a:schemeClr>
                </a:solidFill>
              </a:rPr>
              <a:t>Dans une société holiste (ou dans une référence holiste du lien), </a:t>
            </a:r>
            <a:r>
              <a:rPr lang="fr-FR" dirty="0" smtClean="0"/>
              <a:t>chacun a une place et i doit y avoir une place pour chacun.</a:t>
            </a:r>
          </a:p>
          <a:p>
            <a:pPr algn="just"/>
            <a:r>
              <a:rPr lang="fr-FR" b="1" dirty="0" smtClean="0">
                <a:solidFill>
                  <a:schemeClr val="accent5">
                    <a:lumMod val="50000"/>
                  </a:schemeClr>
                </a:solidFill>
              </a:rPr>
              <a:t>L’incidence immédiate de cette conception de la solidarité</a:t>
            </a:r>
            <a:r>
              <a:rPr lang="fr-FR" dirty="0" smtClean="0">
                <a:solidFill>
                  <a:schemeClr val="accent5">
                    <a:lumMod val="50000"/>
                  </a:schemeClr>
                </a:solidFill>
              </a:rPr>
              <a:t>, c’est que chacun est tenu de remplir son rôle et que ce rôle (femme, homme, enfant, anciens) s’impose et ne peut être objet de débat.</a:t>
            </a:r>
          </a:p>
          <a:p>
            <a:pPr algn="just"/>
            <a:r>
              <a:rPr lang="fr-FR" b="1" dirty="0" smtClean="0">
                <a:solidFill>
                  <a:schemeClr val="accent5">
                    <a:lumMod val="50000"/>
                  </a:schemeClr>
                </a:solidFill>
              </a:rPr>
              <a:t>C’est sur fond de schéma holiste que se déploie ce que l’on appelle l’endogamie </a:t>
            </a:r>
            <a:r>
              <a:rPr lang="fr-FR" dirty="0" smtClean="0"/>
              <a:t>: on se marie au sein du groupe et l’échange entre hommes et femmes s’effectue dans le groupe lui-même </a:t>
            </a:r>
          </a:p>
          <a:p>
            <a:pPr algn="just"/>
            <a:r>
              <a:rPr lang="fr-FR" dirty="0" smtClean="0"/>
              <a:t>La question difficile de la « </a:t>
            </a:r>
            <a:r>
              <a:rPr lang="fr-FR" i="1" dirty="0" smtClean="0">
                <a:solidFill>
                  <a:schemeClr val="accent5">
                    <a:lumMod val="50000"/>
                  </a:schemeClr>
                </a:solidFill>
              </a:rPr>
              <a:t>sortie du groupe</a:t>
            </a:r>
            <a:r>
              <a:rPr lang="fr-FR" dirty="0" smtClean="0"/>
              <a:t> »</a:t>
            </a:r>
            <a:endParaRPr lang="fr-FR" dirty="0"/>
          </a:p>
        </p:txBody>
      </p:sp>
    </p:spTree>
    <p:extLst>
      <p:ext uri="{BB962C8B-B14F-4D97-AF65-F5344CB8AC3E}">
        <p14:creationId xmlns:p14="http://schemas.microsoft.com/office/powerpoint/2010/main" val="2056394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solidFill>
                  <a:schemeClr val="accent5">
                    <a:lumMod val="50000"/>
                  </a:schemeClr>
                </a:solidFill>
              </a:rPr>
              <a:t>Les exigences de l’endogamie </a:t>
            </a:r>
            <a:endParaRPr lang="fr-FR" sz="3200" b="1" dirty="0">
              <a:solidFill>
                <a:schemeClr val="accent5">
                  <a:lumMod val="50000"/>
                </a:schemeClr>
              </a:solidFill>
            </a:endParaRPr>
          </a:p>
        </p:txBody>
      </p:sp>
      <p:sp>
        <p:nvSpPr>
          <p:cNvPr id="3" name="Espace réservé du contenu 2"/>
          <p:cNvSpPr>
            <a:spLocks noGrp="1"/>
          </p:cNvSpPr>
          <p:nvPr>
            <p:ph idx="1"/>
          </p:nvPr>
        </p:nvSpPr>
        <p:spPr/>
        <p:txBody>
          <a:bodyPr>
            <a:normAutofit fontScale="77500" lnSpcReduction="20000"/>
          </a:bodyPr>
          <a:lstStyle/>
          <a:p>
            <a:pPr algn="just"/>
            <a:r>
              <a:rPr lang="fr-FR" b="1" dirty="0" smtClean="0">
                <a:solidFill>
                  <a:schemeClr val="accent5">
                    <a:lumMod val="50000"/>
                  </a:schemeClr>
                </a:solidFill>
              </a:rPr>
              <a:t>L’endogamie</a:t>
            </a:r>
            <a:r>
              <a:rPr lang="fr-FR" dirty="0" smtClean="0">
                <a:solidFill>
                  <a:schemeClr val="accent5">
                    <a:lumMod val="50000"/>
                  </a:schemeClr>
                </a:solidFill>
              </a:rPr>
              <a:t>  (se marier entre soi) se concrétise fréquemment encore par une demande qui scelle l’alliance de deux familles et qui a valeur de contrat social </a:t>
            </a:r>
            <a:r>
              <a:rPr lang="fr-FR" dirty="0" smtClean="0"/>
              <a:t>chez les </a:t>
            </a:r>
            <a:r>
              <a:rPr lang="fr-FR" dirty="0" err="1" smtClean="0"/>
              <a:t>Roms</a:t>
            </a:r>
            <a:r>
              <a:rPr lang="fr-FR" dirty="0"/>
              <a:t> </a:t>
            </a:r>
            <a:r>
              <a:rPr lang="fr-FR" dirty="0" smtClean="0"/>
              <a:t>(pour lesquels il n’y a pas de reconnaissance des liens hors des familles).</a:t>
            </a:r>
          </a:p>
          <a:p>
            <a:pPr marL="114300" indent="0" algn="just">
              <a:buNone/>
            </a:pPr>
            <a:endParaRPr lang="fr-FR" dirty="0" smtClean="0"/>
          </a:p>
          <a:p>
            <a:pPr algn="just"/>
            <a:r>
              <a:rPr lang="fr-FR" b="1" dirty="0" smtClean="0">
                <a:solidFill>
                  <a:schemeClr val="accent5">
                    <a:lumMod val="50000"/>
                  </a:schemeClr>
                </a:solidFill>
              </a:rPr>
              <a:t>Le mariage est « virilocal » </a:t>
            </a:r>
            <a:r>
              <a:rPr lang="fr-FR" dirty="0" smtClean="0">
                <a:solidFill>
                  <a:schemeClr val="accent5">
                    <a:lumMod val="50000"/>
                  </a:schemeClr>
                </a:solidFill>
              </a:rPr>
              <a:t>: le fils ne quitte pas ses parents. Il reste sous le toit parental ou sur le même terrain de stationnement. La jeune fille, elle, quitte tout ce qui fut son éducation pour rejoindre ses « alliés ».</a:t>
            </a:r>
          </a:p>
          <a:p>
            <a:pPr algn="just"/>
            <a:r>
              <a:rPr lang="fr-FR" b="1" dirty="0" smtClean="0">
                <a:solidFill>
                  <a:schemeClr val="accent5">
                    <a:lumMod val="50000"/>
                  </a:schemeClr>
                </a:solidFill>
              </a:rPr>
              <a:t>Le « mariage tsigane » </a:t>
            </a:r>
            <a:r>
              <a:rPr lang="fr-FR" dirty="0" smtClean="0"/>
              <a:t>ne donne pas lieu à une démarche civile ou religieux (sauf chez certains croyants) : pas de papier signé mais la parole d’honneur.</a:t>
            </a:r>
          </a:p>
          <a:p>
            <a:pPr marL="114300" indent="0" algn="just">
              <a:buNone/>
            </a:pPr>
            <a:endParaRPr lang="fr-FR" dirty="0" smtClean="0"/>
          </a:p>
          <a:p>
            <a:pPr algn="just"/>
            <a:r>
              <a:rPr lang="fr-FR" b="1" dirty="0" smtClean="0">
                <a:solidFill>
                  <a:schemeClr val="accent5">
                    <a:lumMod val="50000"/>
                  </a:schemeClr>
                </a:solidFill>
              </a:rPr>
              <a:t>La jeune fille (à partir de 16 ans) doit être vierge au moment de son mariage</a:t>
            </a:r>
            <a:r>
              <a:rPr lang="fr-FR" dirty="0" smtClean="0"/>
              <a:t>. Si l’homme veut avoir une liaison extra-conjugale, ce ne peut être qu’avec des </a:t>
            </a:r>
            <a:r>
              <a:rPr lang="fr-FR" i="1" dirty="0" err="1" smtClean="0">
                <a:solidFill>
                  <a:schemeClr val="accent5">
                    <a:lumMod val="50000"/>
                  </a:schemeClr>
                </a:solidFill>
              </a:rPr>
              <a:t>gadjis</a:t>
            </a:r>
            <a:r>
              <a:rPr lang="fr-FR" dirty="0" smtClean="0"/>
              <a:t> (des non-tsiganes), jamais au sein de la communauté.</a:t>
            </a:r>
          </a:p>
          <a:p>
            <a:pPr marL="114300" indent="0" algn="just">
              <a:buNone/>
            </a:pPr>
            <a:endParaRPr lang="fr-FR" dirty="0" smtClean="0"/>
          </a:p>
          <a:p>
            <a:pPr algn="just"/>
            <a:r>
              <a:rPr lang="fr-FR" b="1" dirty="0" smtClean="0">
                <a:solidFill>
                  <a:schemeClr val="accent5">
                    <a:lumMod val="50000"/>
                  </a:schemeClr>
                </a:solidFill>
              </a:rPr>
              <a:t>Les femmes qui souhaitent divorcer</a:t>
            </a:r>
            <a:r>
              <a:rPr lang="fr-FR" dirty="0" smtClean="0"/>
              <a:t>, souvent à la suite de la pesanteur patriarcale, sont contraintes de fuir (dans le monde des </a:t>
            </a:r>
            <a:r>
              <a:rPr lang="fr-FR" i="1" dirty="0" err="1" smtClean="0">
                <a:solidFill>
                  <a:schemeClr val="accent5">
                    <a:lumMod val="50000"/>
                  </a:schemeClr>
                </a:solidFill>
              </a:rPr>
              <a:t>gadjis</a:t>
            </a:r>
            <a:r>
              <a:rPr lang="fr-FR" dirty="0" smtClean="0"/>
              <a:t>); on les trouve alors seules avec leurs enfants, renonçant, autant qu’il est possible, à leur identité d’origine et à leur culture</a:t>
            </a:r>
            <a:r>
              <a:rPr lang="fr-FR" dirty="0" smtClean="0"/>
              <a:t>…</a:t>
            </a:r>
          </a:p>
          <a:p>
            <a:pPr algn="just"/>
            <a:r>
              <a:rPr lang="fr-FR" dirty="0" smtClean="0"/>
              <a:t>Incidences sur les initiatives de solidarité (et leurs </a:t>
            </a:r>
            <a:r>
              <a:rPr lang="fr-FR" dirty="0" err="1" smtClean="0"/>
              <a:t>ambiguités</a:t>
            </a:r>
            <a:r>
              <a:rPr lang="fr-FR" dirty="0" smtClean="0"/>
              <a:t>)</a:t>
            </a:r>
            <a:endParaRPr lang="fr-FR" dirty="0" smtClean="0"/>
          </a:p>
        </p:txBody>
      </p:sp>
    </p:spTree>
    <p:extLst>
      <p:ext uri="{BB962C8B-B14F-4D97-AF65-F5344CB8AC3E}">
        <p14:creationId xmlns:p14="http://schemas.microsoft.com/office/powerpoint/2010/main" val="2989184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solidFill>
                  <a:schemeClr val="accent5">
                    <a:lumMod val="50000"/>
                  </a:schemeClr>
                </a:solidFill>
              </a:rPr>
              <a:t>7. Circulation </a:t>
            </a:r>
            <a:r>
              <a:rPr lang="fr-FR" sz="3200" b="1" dirty="0" smtClean="0">
                <a:solidFill>
                  <a:schemeClr val="accent5">
                    <a:lumMod val="50000"/>
                  </a:schemeClr>
                </a:solidFill>
              </a:rPr>
              <a:t>des personnes en Europe et </a:t>
            </a:r>
            <a:r>
              <a:rPr lang="fr-FR" sz="3200" b="1" dirty="0" smtClean="0">
                <a:solidFill>
                  <a:schemeClr val="accent5">
                    <a:lumMod val="50000"/>
                  </a:schemeClr>
                </a:solidFill>
              </a:rPr>
              <a:t>question de l’ autodétermination</a:t>
            </a:r>
            <a:endParaRPr lang="fr-FR" sz="3200" b="1" dirty="0">
              <a:solidFill>
                <a:schemeClr val="accent5">
                  <a:lumMod val="50000"/>
                </a:schemeClr>
              </a:solidFill>
            </a:endParaRPr>
          </a:p>
        </p:txBody>
      </p:sp>
      <p:sp>
        <p:nvSpPr>
          <p:cNvPr id="3" name="Espace réservé du contenu 2"/>
          <p:cNvSpPr>
            <a:spLocks noGrp="1"/>
          </p:cNvSpPr>
          <p:nvPr>
            <p:ph idx="1"/>
          </p:nvPr>
        </p:nvSpPr>
        <p:spPr/>
        <p:txBody>
          <a:bodyPr>
            <a:normAutofit fontScale="70000" lnSpcReduction="20000"/>
          </a:bodyPr>
          <a:lstStyle/>
          <a:p>
            <a:pPr algn="just"/>
            <a:r>
              <a:rPr lang="fr-FR" b="1" dirty="0" smtClean="0">
                <a:solidFill>
                  <a:schemeClr val="accent6">
                    <a:lumMod val="50000"/>
                  </a:schemeClr>
                </a:solidFill>
              </a:rPr>
              <a:t>La contradiction des instances européennes : </a:t>
            </a:r>
          </a:p>
          <a:p>
            <a:pPr lvl="1" algn="just"/>
            <a:endParaRPr lang="fr-FR" b="1" dirty="0" smtClean="0">
              <a:solidFill>
                <a:schemeClr val="accent6">
                  <a:lumMod val="50000"/>
                </a:schemeClr>
              </a:solidFill>
            </a:endParaRPr>
          </a:p>
          <a:p>
            <a:pPr lvl="1" algn="just"/>
            <a:r>
              <a:rPr lang="fr-FR" b="1" dirty="0" smtClean="0">
                <a:solidFill>
                  <a:schemeClr val="accent6">
                    <a:lumMod val="50000"/>
                  </a:schemeClr>
                </a:solidFill>
              </a:rPr>
              <a:t>L’action du Conseil de l’Europe en faveur de l’insertion </a:t>
            </a:r>
            <a:r>
              <a:rPr lang="fr-FR" b="1" dirty="0" smtClean="0">
                <a:solidFill>
                  <a:schemeClr val="accent6">
                    <a:lumMod val="50000"/>
                  </a:schemeClr>
                </a:solidFill>
              </a:rPr>
              <a:t>des </a:t>
            </a:r>
            <a:r>
              <a:rPr lang="fr-FR" b="1" dirty="0" err="1" smtClean="0">
                <a:solidFill>
                  <a:schemeClr val="accent6">
                    <a:lumMod val="50000"/>
                  </a:schemeClr>
                </a:solidFill>
              </a:rPr>
              <a:t>Roms</a:t>
            </a:r>
            <a:r>
              <a:rPr lang="fr-FR" b="1" dirty="0" smtClean="0">
                <a:solidFill>
                  <a:schemeClr val="accent6">
                    <a:lumMod val="50000"/>
                  </a:schemeClr>
                </a:solidFill>
              </a:rPr>
              <a:t>  en Europe et le décret de l’Union européenne relatif à l’insertion des </a:t>
            </a:r>
            <a:r>
              <a:rPr lang="fr-FR" b="1" dirty="0" err="1" smtClean="0">
                <a:solidFill>
                  <a:schemeClr val="accent6">
                    <a:lumMod val="50000"/>
                  </a:schemeClr>
                </a:solidFill>
              </a:rPr>
              <a:t>Roms</a:t>
            </a:r>
            <a:r>
              <a:rPr lang="fr-FR" b="1" dirty="0" smtClean="0">
                <a:solidFill>
                  <a:schemeClr val="accent6">
                    <a:lumMod val="50000"/>
                  </a:schemeClr>
                </a:solidFill>
              </a:rPr>
              <a:t>, </a:t>
            </a:r>
            <a:endParaRPr lang="fr-FR" b="1" dirty="0" smtClean="0">
              <a:solidFill>
                <a:schemeClr val="accent6">
                  <a:lumMod val="50000"/>
                </a:schemeClr>
              </a:solidFill>
            </a:endParaRPr>
          </a:p>
          <a:p>
            <a:pPr lvl="1" algn="just"/>
            <a:r>
              <a:rPr lang="fr-FR" b="1" dirty="0" smtClean="0">
                <a:solidFill>
                  <a:schemeClr val="accent6">
                    <a:lumMod val="50000"/>
                  </a:schemeClr>
                </a:solidFill>
              </a:rPr>
              <a:t>La décision liée à ce décret d’affection </a:t>
            </a:r>
            <a:r>
              <a:rPr lang="fr-FR" b="1" dirty="0" smtClean="0">
                <a:solidFill>
                  <a:schemeClr val="accent6">
                    <a:lumMod val="50000"/>
                  </a:schemeClr>
                </a:solidFill>
              </a:rPr>
              <a:t>de crédits </a:t>
            </a:r>
            <a:r>
              <a:rPr lang="fr-FR" b="1" dirty="0" smtClean="0">
                <a:solidFill>
                  <a:schemeClr val="accent6">
                    <a:lumMod val="50000"/>
                  </a:schemeClr>
                </a:solidFill>
              </a:rPr>
              <a:t>conséquents,  </a:t>
            </a:r>
            <a:r>
              <a:rPr lang="fr-FR" b="1" dirty="0" smtClean="0">
                <a:solidFill>
                  <a:schemeClr val="accent6">
                    <a:lumMod val="50000"/>
                  </a:schemeClr>
                </a:solidFill>
              </a:rPr>
              <a:t>à la disposition des </a:t>
            </a:r>
            <a:r>
              <a:rPr lang="fr-FR" b="1" dirty="0" smtClean="0">
                <a:solidFill>
                  <a:schemeClr val="accent6">
                    <a:lumMod val="50000"/>
                  </a:schemeClr>
                </a:solidFill>
              </a:rPr>
              <a:t>Etats… </a:t>
            </a:r>
            <a:endParaRPr lang="fr-FR" b="1" dirty="0" smtClean="0">
              <a:solidFill>
                <a:schemeClr val="accent6">
                  <a:lumMod val="50000"/>
                </a:schemeClr>
              </a:solidFill>
            </a:endParaRPr>
          </a:p>
          <a:p>
            <a:pPr lvl="1" algn="just"/>
            <a:r>
              <a:rPr lang="fr-FR" b="1" dirty="0" smtClean="0">
                <a:solidFill>
                  <a:schemeClr val="accent6">
                    <a:lumMod val="50000"/>
                  </a:schemeClr>
                </a:solidFill>
              </a:rPr>
              <a:t>L’extrême </a:t>
            </a:r>
            <a:r>
              <a:rPr lang="fr-FR" b="1" dirty="0" smtClean="0">
                <a:solidFill>
                  <a:schemeClr val="accent6">
                    <a:lumMod val="50000"/>
                  </a:schemeClr>
                </a:solidFill>
              </a:rPr>
              <a:t>difficulté des modes de représentation et de médiation et </a:t>
            </a:r>
            <a:r>
              <a:rPr lang="fr-FR" b="1" dirty="0" smtClean="0">
                <a:solidFill>
                  <a:schemeClr val="accent6">
                    <a:lumMod val="50000"/>
                  </a:schemeClr>
                </a:solidFill>
              </a:rPr>
              <a:t>le refus </a:t>
            </a:r>
            <a:r>
              <a:rPr lang="fr-FR" b="1" dirty="0" smtClean="0">
                <a:solidFill>
                  <a:schemeClr val="accent6">
                    <a:lumMod val="50000"/>
                  </a:schemeClr>
                </a:solidFill>
              </a:rPr>
              <a:t>de certains Etats de mettre en place un réel programme d’intégration, de scolarisation et de </a:t>
            </a:r>
            <a:r>
              <a:rPr lang="fr-FR" b="1" dirty="0" smtClean="0">
                <a:solidFill>
                  <a:schemeClr val="accent6">
                    <a:lumMod val="50000"/>
                  </a:schemeClr>
                </a:solidFill>
              </a:rPr>
              <a:t>citoyenneté (identification plus ou moins implicite des </a:t>
            </a:r>
            <a:r>
              <a:rPr lang="fr-FR" b="1" dirty="0" err="1" smtClean="0">
                <a:solidFill>
                  <a:schemeClr val="accent6">
                    <a:lumMod val="50000"/>
                  </a:schemeClr>
                </a:solidFill>
              </a:rPr>
              <a:t>Roms</a:t>
            </a:r>
            <a:r>
              <a:rPr lang="fr-FR" b="1" dirty="0" smtClean="0">
                <a:solidFill>
                  <a:schemeClr val="accent6">
                    <a:lumMod val="50000"/>
                  </a:schemeClr>
                </a:solidFill>
              </a:rPr>
              <a:t> et des « gens du voyage ». </a:t>
            </a:r>
            <a:endParaRPr lang="fr-FR" b="1" dirty="0" smtClean="0">
              <a:solidFill>
                <a:schemeClr val="accent6">
                  <a:lumMod val="50000"/>
                </a:schemeClr>
              </a:solidFill>
            </a:endParaRPr>
          </a:p>
          <a:p>
            <a:pPr marL="114300" indent="0">
              <a:buNone/>
            </a:pPr>
            <a:endParaRPr lang="fr-FR" b="1" dirty="0" smtClean="0">
              <a:solidFill>
                <a:schemeClr val="accent6">
                  <a:lumMod val="50000"/>
                </a:schemeClr>
              </a:solidFill>
            </a:endParaRPr>
          </a:p>
          <a:p>
            <a:pPr algn="just"/>
            <a:r>
              <a:rPr lang="fr-FR" dirty="0" smtClean="0"/>
              <a:t>Mondialisation et intérêts divergents des Etats : ex: le cas de l’Allemagne dans son programme d’intégration des </a:t>
            </a:r>
            <a:r>
              <a:rPr lang="fr-FR" dirty="0" err="1" smtClean="0"/>
              <a:t>Roms</a:t>
            </a:r>
            <a:endParaRPr lang="fr-FR" dirty="0" smtClean="0"/>
          </a:p>
          <a:p>
            <a:endParaRPr lang="fr-FR" dirty="0" smtClean="0"/>
          </a:p>
          <a:p>
            <a:r>
              <a:rPr lang="fr-FR" dirty="0" smtClean="0"/>
              <a:t>Chômage </a:t>
            </a:r>
            <a:r>
              <a:rPr lang="fr-FR" dirty="0" smtClean="0"/>
              <a:t>et </a:t>
            </a:r>
            <a:r>
              <a:rPr lang="fr-FR" b="1" dirty="0" smtClean="0"/>
              <a:t>peurs</a:t>
            </a:r>
            <a:r>
              <a:rPr lang="fr-FR" dirty="0" smtClean="0"/>
              <a:t> de </a:t>
            </a:r>
            <a:r>
              <a:rPr lang="fr-FR" dirty="0" smtClean="0"/>
              <a:t>l’autre : la logique perverse de la dépendance maintenue</a:t>
            </a:r>
            <a:endParaRPr lang="fr-FR" dirty="0" smtClean="0"/>
          </a:p>
          <a:p>
            <a:pPr marL="114300" indent="0">
              <a:buNone/>
            </a:pPr>
            <a:endParaRPr lang="fr-FR" dirty="0" smtClean="0"/>
          </a:p>
          <a:p>
            <a:pPr algn="just"/>
            <a:r>
              <a:rPr lang="fr-FR" b="1" dirty="0" smtClean="0"/>
              <a:t>Paradoxe de l’autodétermination communautaire dans un contexte de dépendances</a:t>
            </a:r>
            <a:r>
              <a:rPr lang="fr-FR" dirty="0" smtClean="0"/>
              <a:t>.</a:t>
            </a:r>
          </a:p>
          <a:p>
            <a:pPr marL="114300" indent="0">
              <a:buNone/>
            </a:pPr>
            <a:endParaRPr lang="fr-FR" dirty="0" smtClean="0"/>
          </a:p>
          <a:p>
            <a:r>
              <a:rPr lang="fr-FR" b="1" dirty="0" smtClean="0"/>
              <a:t>Solidarités d’urgence et ambivalences de l’accompagnement </a:t>
            </a:r>
            <a:r>
              <a:rPr lang="fr-FR" b="1" dirty="0" smtClean="0"/>
              <a:t>social : rompre avec une action à  dominante caritative</a:t>
            </a:r>
            <a:endParaRPr lang="fr-FR" b="1" dirty="0" smtClean="0"/>
          </a:p>
          <a:p>
            <a:pPr marL="114300" indent="0">
              <a:buNone/>
            </a:pPr>
            <a:endParaRPr lang="fr-FR" dirty="0" smtClean="0"/>
          </a:p>
          <a:p>
            <a:pPr algn="just"/>
            <a:r>
              <a:rPr lang="fr-FR" dirty="0" smtClean="0"/>
              <a:t>Le signe </a:t>
            </a:r>
            <a:r>
              <a:rPr lang="fr-FR" dirty="0" smtClean="0"/>
              <a:t>pour le moins paradoxal </a:t>
            </a:r>
            <a:r>
              <a:rPr lang="fr-FR" dirty="0" smtClean="0"/>
              <a:t>du « peuple sans Etat » au cœur d’une « communauté européenne à la recherche d’une nouvelle histoire »</a:t>
            </a:r>
            <a:endParaRPr lang="fr-FR" dirty="0"/>
          </a:p>
        </p:txBody>
      </p:sp>
    </p:spTree>
    <p:extLst>
      <p:ext uri="{BB962C8B-B14F-4D97-AF65-F5344CB8AC3E}">
        <p14:creationId xmlns:p14="http://schemas.microsoft.com/office/powerpoint/2010/main" val="4290268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t>8. Sentiment religieux et significations des rites et pratiques </a:t>
            </a:r>
            <a:endParaRPr lang="fr-FR" sz="3200" b="1" dirty="0"/>
          </a:p>
        </p:txBody>
      </p:sp>
      <p:sp>
        <p:nvSpPr>
          <p:cNvPr id="3" name="Espace réservé du contenu 2"/>
          <p:cNvSpPr>
            <a:spLocks noGrp="1"/>
          </p:cNvSpPr>
          <p:nvPr>
            <p:ph idx="1"/>
          </p:nvPr>
        </p:nvSpPr>
        <p:spPr/>
        <p:txBody>
          <a:bodyPr>
            <a:normAutofit fontScale="70000" lnSpcReduction="20000"/>
          </a:bodyPr>
          <a:lstStyle/>
          <a:p>
            <a:pPr algn="just"/>
            <a:r>
              <a:rPr lang="fr-FR" b="1" dirty="0" smtClean="0">
                <a:solidFill>
                  <a:schemeClr val="accent6">
                    <a:lumMod val="50000"/>
                  </a:schemeClr>
                </a:solidFill>
              </a:rPr>
              <a:t>Les </a:t>
            </a:r>
            <a:r>
              <a:rPr lang="fr-FR" b="1" dirty="0" err="1" smtClean="0">
                <a:solidFill>
                  <a:schemeClr val="accent6">
                    <a:lumMod val="50000"/>
                  </a:schemeClr>
                </a:solidFill>
              </a:rPr>
              <a:t>Roms</a:t>
            </a:r>
            <a:r>
              <a:rPr lang="fr-FR" b="1" dirty="0" smtClean="0">
                <a:solidFill>
                  <a:schemeClr val="accent6">
                    <a:lumMod val="50000"/>
                  </a:schemeClr>
                </a:solidFill>
              </a:rPr>
              <a:t> sont fréquemment très religieux.</a:t>
            </a:r>
          </a:p>
          <a:p>
            <a:pPr algn="just"/>
            <a:r>
              <a:rPr lang="fr-FR" b="1" dirty="0" smtClean="0">
                <a:solidFill>
                  <a:schemeClr val="accent6">
                    <a:lumMod val="50000"/>
                  </a:schemeClr>
                </a:solidFill>
              </a:rPr>
              <a:t/>
            </a:r>
            <a:br>
              <a:rPr lang="fr-FR" b="1" dirty="0" smtClean="0">
                <a:solidFill>
                  <a:schemeClr val="accent6">
                    <a:lumMod val="50000"/>
                  </a:schemeClr>
                </a:solidFill>
              </a:rPr>
            </a:br>
            <a:r>
              <a:rPr lang="fr-FR" b="1" dirty="0" smtClean="0">
                <a:solidFill>
                  <a:schemeClr val="accent6">
                    <a:lumMod val="50000"/>
                  </a:schemeClr>
                </a:solidFill>
              </a:rPr>
              <a:t>De confession catholique ou orthodoxe, ils sont sensibles à la prédication </a:t>
            </a:r>
            <a:r>
              <a:rPr lang="fr-FR" b="1" dirty="0" smtClean="0">
                <a:solidFill>
                  <a:schemeClr val="accent6">
                    <a:lumMod val="50000"/>
                  </a:schemeClr>
                </a:solidFill>
              </a:rPr>
              <a:t> des membres des Eglises Evangéliques </a:t>
            </a:r>
            <a:r>
              <a:rPr lang="fr-FR" b="1" dirty="0" smtClean="0">
                <a:solidFill>
                  <a:schemeClr val="accent6">
                    <a:lumMod val="50000"/>
                  </a:schemeClr>
                </a:solidFill>
              </a:rPr>
              <a:t>qui s’est déployé </a:t>
            </a:r>
            <a:r>
              <a:rPr lang="fr-FR" b="1" dirty="0" smtClean="0">
                <a:solidFill>
                  <a:schemeClr val="accent6">
                    <a:lumMod val="50000"/>
                  </a:schemeClr>
                </a:solidFill>
              </a:rPr>
              <a:t>depuis </a:t>
            </a:r>
            <a:r>
              <a:rPr lang="fr-FR" b="1" dirty="0" smtClean="0">
                <a:solidFill>
                  <a:schemeClr val="accent6">
                    <a:lumMod val="50000"/>
                  </a:schemeClr>
                </a:solidFill>
              </a:rPr>
              <a:t>une </a:t>
            </a:r>
            <a:r>
              <a:rPr lang="fr-FR" b="1" dirty="0" smtClean="0">
                <a:solidFill>
                  <a:schemeClr val="accent6">
                    <a:lumMod val="50000"/>
                  </a:schemeClr>
                </a:solidFill>
              </a:rPr>
              <a:t>décennie, en particulier </a:t>
            </a:r>
            <a:r>
              <a:rPr lang="fr-FR" b="1" dirty="0" smtClean="0">
                <a:solidFill>
                  <a:schemeClr val="accent6">
                    <a:lumMod val="50000"/>
                  </a:schemeClr>
                </a:solidFill>
              </a:rPr>
              <a:t>au sein des campements.</a:t>
            </a:r>
          </a:p>
          <a:p>
            <a:pPr marL="114300" indent="0" algn="just">
              <a:buNone/>
            </a:pPr>
            <a:endParaRPr lang="fr-FR" b="1" dirty="0" smtClean="0">
              <a:solidFill>
                <a:schemeClr val="accent6">
                  <a:lumMod val="50000"/>
                </a:schemeClr>
              </a:solidFill>
            </a:endParaRPr>
          </a:p>
          <a:p>
            <a:r>
              <a:rPr lang="fr-FR" dirty="0" smtClean="0"/>
              <a:t>Certains ont, au cœur de leur campement, un chapelle qui est </a:t>
            </a:r>
            <a:r>
              <a:rPr lang="fr-FR" dirty="0" smtClean="0"/>
              <a:t>« une </a:t>
            </a:r>
            <a:r>
              <a:rPr lang="fr-FR" dirty="0" smtClean="0"/>
              <a:t>cabane pour le </a:t>
            </a:r>
            <a:r>
              <a:rPr lang="fr-FR" dirty="0" smtClean="0"/>
              <a:t>Seigneur ». </a:t>
            </a:r>
            <a:r>
              <a:rPr lang="fr-FR" dirty="0" smtClean="0"/>
              <a:t>On y trouve des images, </a:t>
            </a:r>
            <a:r>
              <a:rPr lang="fr-FR" dirty="0" smtClean="0"/>
              <a:t>une </a:t>
            </a:r>
            <a:r>
              <a:rPr lang="fr-FR" dirty="0" smtClean="0"/>
              <a:t>bougie, quelques objets, une croix, </a:t>
            </a:r>
            <a:r>
              <a:rPr lang="fr-FR" dirty="0" smtClean="0"/>
              <a:t>un </a:t>
            </a:r>
            <a:r>
              <a:rPr lang="fr-FR" dirty="0" smtClean="0"/>
              <a:t>tapis…</a:t>
            </a:r>
          </a:p>
          <a:p>
            <a:pPr marL="114300" indent="0">
              <a:buNone/>
            </a:pPr>
            <a:endParaRPr lang="fr-FR" dirty="0" smtClean="0"/>
          </a:p>
          <a:p>
            <a:r>
              <a:rPr lang="fr-FR" dirty="0" smtClean="0"/>
              <a:t>D’autres demandent le baptême pour leurs enfants</a:t>
            </a:r>
            <a:r>
              <a:rPr lang="fr-FR" dirty="0" smtClean="0"/>
              <a:t>. (Cf. la demande de </a:t>
            </a:r>
            <a:r>
              <a:rPr lang="fr-FR" dirty="0" err="1" smtClean="0"/>
              <a:t>Razbunatoru</a:t>
            </a:r>
            <a:r>
              <a:rPr lang="fr-FR" dirty="0" smtClean="0"/>
              <a:t> N. et le bapt</a:t>
            </a:r>
            <a:r>
              <a:rPr lang="fr-FR" dirty="0" smtClean="0"/>
              <a:t>ême du matin de Pâques 2014, dans le campement de St </a:t>
            </a:r>
            <a:r>
              <a:rPr lang="fr-FR" dirty="0" err="1" smtClean="0"/>
              <a:t>Priest</a:t>
            </a:r>
            <a:r>
              <a:rPr lang="fr-FR" dirty="0" smtClean="0"/>
              <a:t>) </a:t>
            </a:r>
            <a:endParaRPr lang="fr-FR" dirty="0" smtClean="0"/>
          </a:p>
          <a:p>
            <a:r>
              <a:rPr lang="fr-FR" b="1" dirty="0" smtClean="0">
                <a:solidFill>
                  <a:schemeClr val="accent5">
                    <a:lumMod val="50000"/>
                  </a:schemeClr>
                </a:solidFill>
              </a:rPr>
              <a:t>C’est une religion du </a:t>
            </a:r>
            <a:r>
              <a:rPr lang="fr-FR" b="1" dirty="0" smtClean="0">
                <a:solidFill>
                  <a:schemeClr val="accent5">
                    <a:lumMod val="50000"/>
                  </a:schemeClr>
                </a:solidFill>
              </a:rPr>
              <a:t>cœur, de la « mémoire » </a:t>
            </a:r>
            <a:r>
              <a:rPr lang="fr-FR" b="1" dirty="0" smtClean="0">
                <a:solidFill>
                  <a:schemeClr val="accent5">
                    <a:lumMod val="50000"/>
                  </a:schemeClr>
                </a:solidFill>
              </a:rPr>
              <a:t>et de la sensibilité</a:t>
            </a:r>
          </a:p>
          <a:p>
            <a:pPr marL="114300" indent="0">
              <a:buNone/>
            </a:pPr>
            <a:endParaRPr lang="fr-FR" dirty="0" smtClean="0"/>
          </a:p>
          <a:p>
            <a:pPr algn="just"/>
            <a:r>
              <a:rPr lang="fr-FR" dirty="0" smtClean="0"/>
              <a:t>La question des Eglises est de savoir comment relier l’agapè, vécue au jour le jour et le partage communautaire : dans une paroisse lyonnaise, des </a:t>
            </a:r>
            <a:r>
              <a:rPr lang="fr-FR" dirty="0" err="1" smtClean="0"/>
              <a:t>Roms</a:t>
            </a:r>
            <a:r>
              <a:rPr lang="fr-FR" dirty="0" smtClean="0"/>
              <a:t> « hébergés » participent, au fond de l’Eglise, à une célébration</a:t>
            </a:r>
            <a:r>
              <a:rPr lang="fr-FR" dirty="0" smtClean="0"/>
              <a:t>… A partir de quand leur proposons-nous d’entrer dans « le cœur de l’Eglise » ? </a:t>
            </a:r>
            <a:endParaRPr lang="fr-FR" dirty="0" smtClean="0"/>
          </a:p>
          <a:p>
            <a:pPr marL="114300" indent="0">
              <a:buNone/>
            </a:pPr>
            <a:endParaRPr lang="fr-FR" dirty="0" smtClean="0"/>
          </a:p>
          <a:p>
            <a:r>
              <a:rPr lang="fr-FR" b="1" dirty="0" smtClean="0">
                <a:solidFill>
                  <a:schemeClr val="accent5">
                    <a:lumMod val="50000"/>
                  </a:schemeClr>
                </a:solidFill>
              </a:rPr>
              <a:t>Les </a:t>
            </a:r>
            <a:r>
              <a:rPr lang="fr-FR" b="1" dirty="0" err="1" smtClean="0">
                <a:solidFill>
                  <a:schemeClr val="accent5">
                    <a:lumMod val="50000"/>
                  </a:schemeClr>
                </a:solidFill>
              </a:rPr>
              <a:t>Roms</a:t>
            </a:r>
            <a:r>
              <a:rPr lang="fr-FR" b="1" dirty="0" smtClean="0">
                <a:solidFill>
                  <a:schemeClr val="accent5">
                    <a:lumMod val="50000"/>
                  </a:schemeClr>
                </a:solidFill>
              </a:rPr>
              <a:t> cherchent leur place et les chrétiens cherchent l’attitude </a:t>
            </a:r>
            <a:r>
              <a:rPr lang="fr-FR" b="1" dirty="0" smtClean="0">
                <a:solidFill>
                  <a:schemeClr val="accent5">
                    <a:lumMod val="50000"/>
                  </a:schemeClr>
                </a:solidFill>
              </a:rPr>
              <a:t>juste</a:t>
            </a:r>
            <a:r>
              <a:rPr lang="fr-FR" dirty="0" smtClean="0"/>
              <a:t>. </a:t>
            </a:r>
            <a:r>
              <a:rPr lang="fr-FR" b="1" dirty="0" smtClean="0">
                <a:solidFill>
                  <a:schemeClr val="accent6">
                    <a:lumMod val="50000"/>
                  </a:schemeClr>
                </a:solidFill>
              </a:rPr>
              <a:t>Comment l’</a:t>
            </a:r>
            <a:r>
              <a:rPr lang="fr-FR" b="1" dirty="0" err="1" smtClean="0">
                <a:solidFill>
                  <a:schemeClr val="accent6">
                    <a:lumMod val="50000"/>
                  </a:schemeClr>
                </a:solidFill>
              </a:rPr>
              <a:t>pproche</a:t>
            </a:r>
            <a:r>
              <a:rPr lang="fr-FR" b="1" dirty="0" smtClean="0">
                <a:solidFill>
                  <a:schemeClr val="accent6">
                    <a:lumMod val="50000"/>
                  </a:schemeClr>
                </a:solidFill>
              </a:rPr>
              <a:t> </a:t>
            </a:r>
            <a:r>
              <a:rPr lang="fr-FR" b="1" dirty="0" smtClean="0">
                <a:solidFill>
                  <a:schemeClr val="accent6">
                    <a:lumMod val="50000"/>
                  </a:schemeClr>
                </a:solidFill>
              </a:rPr>
              <a:t>et le soutien </a:t>
            </a:r>
            <a:r>
              <a:rPr lang="fr-FR" b="1" dirty="0" smtClean="0">
                <a:solidFill>
                  <a:schemeClr val="accent6">
                    <a:lumMod val="50000"/>
                  </a:schemeClr>
                </a:solidFill>
              </a:rPr>
              <a:t>de « première urgence »</a:t>
            </a:r>
            <a:r>
              <a:rPr lang="fr-FR" b="1" dirty="0" smtClean="0">
                <a:solidFill>
                  <a:schemeClr val="accent6">
                    <a:lumMod val="50000"/>
                  </a:schemeClr>
                </a:solidFill>
              </a:rPr>
              <a:t> </a:t>
            </a:r>
            <a:r>
              <a:rPr lang="fr-FR" b="1" dirty="0" smtClean="0">
                <a:solidFill>
                  <a:schemeClr val="accent6">
                    <a:lumMod val="50000"/>
                  </a:schemeClr>
                </a:solidFill>
              </a:rPr>
              <a:t>peut-il devenir l’occasion d’une rencontre et </a:t>
            </a:r>
            <a:r>
              <a:rPr lang="fr-FR" b="1" dirty="0" smtClean="0">
                <a:solidFill>
                  <a:schemeClr val="accent6">
                    <a:lumMod val="50000"/>
                  </a:schemeClr>
                </a:solidFill>
              </a:rPr>
              <a:t>d’un </a:t>
            </a:r>
            <a:r>
              <a:rPr lang="fr-FR" b="1" dirty="0" smtClean="0">
                <a:solidFill>
                  <a:schemeClr val="accent6">
                    <a:lumMod val="50000"/>
                  </a:schemeClr>
                </a:solidFill>
              </a:rPr>
              <a:t>échange ?</a:t>
            </a:r>
            <a:endParaRPr lang="fr-FR" b="1" dirty="0">
              <a:solidFill>
                <a:schemeClr val="accent6">
                  <a:lumMod val="50000"/>
                </a:schemeClr>
              </a:solidFill>
            </a:endParaRPr>
          </a:p>
        </p:txBody>
      </p:sp>
    </p:spTree>
    <p:extLst>
      <p:ext uri="{BB962C8B-B14F-4D97-AF65-F5344CB8AC3E}">
        <p14:creationId xmlns:p14="http://schemas.microsoft.com/office/powerpoint/2010/main" val="3598551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b="1" dirty="0" smtClean="0"/>
              <a:t>9. Questions </a:t>
            </a:r>
            <a:r>
              <a:rPr lang="fr-FR" sz="2800" b="1" dirty="0" smtClean="0"/>
              <a:t>posées  par la présence des </a:t>
            </a:r>
            <a:r>
              <a:rPr lang="fr-FR" sz="2800" b="1" dirty="0" err="1" smtClean="0"/>
              <a:t>Roms</a:t>
            </a:r>
            <a:r>
              <a:rPr lang="fr-FR" sz="2800" b="1" dirty="0" smtClean="0"/>
              <a:t> </a:t>
            </a:r>
            <a:r>
              <a:rPr lang="fr-FR" sz="2800" b="1" dirty="0" smtClean="0"/>
              <a:t>					«</a:t>
            </a:r>
            <a:r>
              <a:rPr lang="fr-FR" sz="2800" b="1" dirty="0" smtClean="0"/>
              <a:t> au milieu de nous »</a:t>
            </a:r>
            <a:endParaRPr lang="fr-FR" sz="2800" b="1" dirty="0"/>
          </a:p>
        </p:txBody>
      </p:sp>
      <p:sp>
        <p:nvSpPr>
          <p:cNvPr id="3" name="Espace réservé du contenu 2"/>
          <p:cNvSpPr>
            <a:spLocks noGrp="1"/>
          </p:cNvSpPr>
          <p:nvPr>
            <p:ph idx="1"/>
          </p:nvPr>
        </p:nvSpPr>
        <p:spPr/>
        <p:txBody>
          <a:bodyPr>
            <a:normAutofit fontScale="62500" lnSpcReduction="20000"/>
          </a:bodyPr>
          <a:lstStyle/>
          <a:p>
            <a:r>
              <a:rPr lang="fr-FR" b="1" dirty="0" smtClean="0"/>
              <a:t>« Au milieu de nous, se tient quelqu’un que vous ne connaissez pas » (Jean-Baptiste ouvrant à la connaissance du Christ, dans son altérité)</a:t>
            </a:r>
          </a:p>
          <a:p>
            <a:endParaRPr lang="fr-FR" b="1" dirty="0" smtClean="0"/>
          </a:p>
          <a:p>
            <a:r>
              <a:rPr lang="fr-FR" b="1" dirty="0" smtClean="0">
                <a:solidFill>
                  <a:schemeClr val="accent5">
                    <a:lumMod val="50000"/>
                  </a:schemeClr>
                </a:solidFill>
              </a:rPr>
              <a:t>L’ Au-delà </a:t>
            </a:r>
            <a:r>
              <a:rPr lang="fr-FR" b="1" dirty="0" smtClean="0">
                <a:solidFill>
                  <a:schemeClr val="accent5">
                    <a:lumMod val="50000"/>
                  </a:schemeClr>
                </a:solidFill>
              </a:rPr>
              <a:t>de l’action caritative d’urgence</a:t>
            </a:r>
            <a:r>
              <a:rPr lang="fr-FR" b="1" dirty="0" smtClean="0">
                <a:solidFill>
                  <a:schemeClr val="accent5">
                    <a:lumMod val="50000"/>
                  </a:schemeClr>
                </a:solidFill>
              </a:rPr>
              <a:t>… la lecture « critique » des villages d’insertion : entre la « séparation » et « l’intégration »</a:t>
            </a:r>
            <a:endParaRPr lang="fr-FR" b="1" dirty="0" smtClean="0">
              <a:solidFill>
                <a:schemeClr val="accent5">
                  <a:lumMod val="50000"/>
                </a:schemeClr>
              </a:solidFill>
            </a:endParaRPr>
          </a:p>
          <a:p>
            <a:r>
              <a:rPr lang="fr-FR" dirty="0" smtClean="0"/>
              <a:t>La question de </a:t>
            </a:r>
            <a:r>
              <a:rPr lang="fr-FR" dirty="0" smtClean="0"/>
              <a:t>« notre pauvreté » </a:t>
            </a:r>
            <a:r>
              <a:rPr lang="fr-FR" dirty="0" smtClean="0"/>
              <a:t>et de </a:t>
            </a:r>
            <a:r>
              <a:rPr lang="fr-FR" dirty="0" smtClean="0"/>
              <a:t>l’expérience </a:t>
            </a:r>
            <a:r>
              <a:rPr lang="fr-FR" dirty="0" smtClean="0"/>
              <a:t>humaine…</a:t>
            </a:r>
          </a:p>
          <a:p>
            <a:r>
              <a:rPr lang="fr-FR" i="1" dirty="0" smtClean="0"/>
              <a:t>La question de l’exclusion et le défi du vivre </a:t>
            </a:r>
            <a:r>
              <a:rPr lang="fr-FR" i="1" dirty="0" smtClean="0"/>
              <a:t>ensemble (une place dans l’école…)</a:t>
            </a:r>
            <a:endParaRPr lang="fr-FR" i="1" dirty="0" smtClean="0"/>
          </a:p>
          <a:p>
            <a:pPr marL="114300" indent="0">
              <a:buNone/>
            </a:pPr>
            <a:endParaRPr lang="fr-FR" dirty="0" smtClean="0"/>
          </a:p>
          <a:p>
            <a:r>
              <a:rPr lang="fr-FR" b="1" dirty="0" smtClean="0">
                <a:solidFill>
                  <a:schemeClr val="accent5">
                    <a:lumMod val="50000"/>
                  </a:schemeClr>
                </a:solidFill>
              </a:rPr>
              <a:t>La question du </a:t>
            </a:r>
            <a:r>
              <a:rPr lang="fr-FR" b="1" dirty="0" smtClean="0">
                <a:solidFill>
                  <a:schemeClr val="accent5">
                    <a:lumMod val="50000"/>
                  </a:schemeClr>
                </a:solidFill>
              </a:rPr>
              <a:t>« peuple errant » qui nous interroge sur notre propre condition de « passant »</a:t>
            </a:r>
            <a:endParaRPr lang="fr-FR" dirty="0" smtClean="0">
              <a:solidFill>
                <a:schemeClr val="accent5">
                  <a:lumMod val="50000"/>
                </a:schemeClr>
              </a:solidFill>
            </a:endParaRPr>
          </a:p>
          <a:p>
            <a:r>
              <a:rPr lang="fr-FR" dirty="0" smtClean="0"/>
              <a:t>La question de l’approche et du prochain.</a:t>
            </a:r>
          </a:p>
          <a:p>
            <a:r>
              <a:rPr lang="fr-FR" i="1" dirty="0" smtClean="0"/>
              <a:t>La question de la vigilance </a:t>
            </a:r>
            <a:r>
              <a:rPr lang="fr-FR" dirty="0" smtClean="0"/>
              <a:t>(expérience de St </a:t>
            </a:r>
            <a:r>
              <a:rPr lang="fr-FR" dirty="0" smtClean="0"/>
              <a:t>Fons – </a:t>
            </a:r>
            <a:r>
              <a:rPr lang="fr-FR" dirty="0" err="1" smtClean="0"/>
              <a:t>Sampaix</a:t>
            </a:r>
            <a:r>
              <a:rPr lang="fr-FR" dirty="0"/>
              <a:t> </a:t>
            </a:r>
            <a:r>
              <a:rPr lang="fr-FR" dirty="0" smtClean="0"/>
              <a:t>et l’hébergement de suite)</a:t>
            </a:r>
            <a:endParaRPr lang="fr-FR" dirty="0" smtClean="0"/>
          </a:p>
          <a:p>
            <a:pPr marL="114300" indent="0">
              <a:buNone/>
            </a:pPr>
            <a:endParaRPr lang="fr-FR" dirty="0" smtClean="0"/>
          </a:p>
          <a:p>
            <a:r>
              <a:rPr lang="fr-FR" b="1" dirty="0" smtClean="0">
                <a:solidFill>
                  <a:schemeClr val="accent5">
                    <a:lumMod val="50000"/>
                  </a:schemeClr>
                </a:solidFill>
              </a:rPr>
              <a:t>La question de notre fraternité concrète </a:t>
            </a:r>
            <a:r>
              <a:rPr lang="fr-FR" dirty="0" smtClean="0"/>
              <a:t>(</a:t>
            </a:r>
            <a:r>
              <a:rPr lang="fr-FR" dirty="0" smtClean="0"/>
              <a:t>la question de </a:t>
            </a:r>
            <a:r>
              <a:rPr lang="fr-FR" dirty="0" smtClean="0"/>
              <a:t>la </a:t>
            </a:r>
            <a:r>
              <a:rPr lang="fr-FR" dirty="0" smtClean="0"/>
              <a:t>coordination, croyants et </a:t>
            </a:r>
            <a:r>
              <a:rPr lang="fr-FR" dirty="0" smtClean="0"/>
              <a:t>militants, au nom d’un humanisme à redéfinir.</a:t>
            </a:r>
            <a:endParaRPr lang="fr-FR" dirty="0" smtClean="0"/>
          </a:p>
          <a:p>
            <a:r>
              <a:rPr lang="fr-FR" dirty="0" smtClean="0"/>
              <a:t>La question du </a:t>
            </a:r>
            <a:r>
              <a:rPr lang="fr-FR" dirty="0" smtClean="0"/>
              <a:t>regard (qui fonde le lien)et la permanente stigmatisation (les </a:t>
            </a:r>
            <a:r>
              <a:rPr lang="fr-FR" dirty="0" err="1" smtClean="0"/>
              <a:t>Roms</a:t>
            </a:r>
            <a:r>
              <a:rPr lang="fr-FR" dirty="0" smtClean="0"/>
              <a:t> sont des voleurs et des trafiquants de métaux) </a:t>
            </a:r>
            <a:r>
              <a:rPr lang="fr-FR" dirty="0" smtClean="0"/>
              <a:t>et de </a:t>
            </a:r>
            <a:endParaRPr lang="fr-FR" dirty="0" smtClean="0"/>
          </a:p>
          <a:p>
            <a:r>
              <a:rPr lang="fr-FR" i="1" dirty="0" smtClean="0"/>
              <a:t>Communauté holiste et société individualiste </a:t>
            </a:r>
            <a:r>
              <a:rPr lang="fr-FR" dirty="0" smtClean="0"/>
              <a:t>: la double question de la langue et du mode de vie </a:t>
            </a:r>
            <a:endParaRPr lang="fr-FR" dirty="0" smtClean="0"/>
          </a:p>
          <a:p>
            <a:pPr marL="114300" indent="0">
              <a:buNone/>
            </a:pPr>
            <a:endParaRPr lang="fr-FR" dirty="0" smtClean="0"/>
          </a:p>
          <a:p>
            <a:r>
              <a:rPr lang="fr-FR" b="1" dirty="0" smtClean="0">
                <a:solidFill>
                  <a:schemeClr val="accent5">
                    <a:lumMod val="50000"/>
                  </a:schemeClr>
                </a:solidFill>
              </a:rPr>
              <a:t>Le Christ, au cœur du </a:t>
            </a:r>
            <a:r>
              <a:rPr lang="fr-FR" b="1" dirty="0" smtClean="0">
                <a:solidFill>
                  <a:schemeClr val="accent5">
                    <a:lumMod val="50000"/>
                  </a:schemeClr>
                </a:solidFill>
              </a:rPr>
              <a:t>bidonville</a:t>
            </a:r>
            <a:r>
              <a:rPr lang="fr-FR" b="1" dirty="0">
                <a:solidFill>
                  <a:schemeClr val="accent5">
                    <a:lumMod val="50000"/>
                  </a:schemeClr>
                </a:solidFill>
              </a:rPr>
              <a:t> </a:t>
            </a:r>
            <a:r>
              <a:rPr lang="fr-FR" b="1" dirty="0" smtClean="0">
                <a:solidFill>
                  <a:schemeClr val="accent5">
                    <a:lumMod val="50000"/>
                  </a:schemeClr>
                </a:solidFill>
              </a:rPr>
              <a:t>: oser agir sans avoir (tout) compris; essayer surtout d’agir avec (et tenter d’expliquer les appuis de la reconnaissance « entre ethnies » de notre société</a:t>
            </a:r>
            <a:endParaRPr lang="fr-FR" b="1" dirty="0" smtClean="0">
              <a:solidFill>
                <a:schemeClr val="accent5">
                  <a:lumMod val="50000"/>
                </a:schemeClr>
              </a:solidFill>
            </a:endParaRPr>
          </a:p>
        </p:txBody>
      </p:sp>
    </p:spTree>
    <p:extLst>
      <p:ext uri="{BB962C8B-B14F-4D97-AF65-F5344CB8AC3E}">
        <p14:creationId xmlns:p14="http://schemas.microsoft.com/office/powerpoint/2010/main" val="327078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solidFill>
                  <a:schemeClr val="accent6">
                    <a:lumMod val="50000"/>
                  </a:schemeClr>
                </a:solidFill>
              </a:rPr>
              <a:t>10. </a:t>
            </a:r>
            <a:r>
              <a:rPr lang="fr-FR" sz="3200" b="1" dirty="0">
                <a:solidFill>
                  <a:schemeClr val="accent6">
                    <a:lumMod val="50000"/>
                  </a:schemeClr>
                </a:solidFill>
              </a:rPr>
              <a:t>P</a:t>
            </a:r>
            <a:r>
              <a:rPr lang="fr-FR" sz="3200" b="1" dirty="0" smtClean="0">
                <a:solidFill>
                  <a:schemeClr val="accent6">
                    <a:lumMod val="50000"/>
                  </a:schemeClr>
                </a:solidFill>
              </a:rPr>
              <a:t>ropositions </a:t>
            </a:r>
            <a:r>
              <a:rPr lang="fr-FR" sz="3200" b="1" dirty="0" smtClean="0">
                <a:solidFill>
                  <a:schemeClr val="accent6">
                    <a:lumMod val="50000"/>
                  </a:schemeClr>
                </a:solidFill>
              </a:rPr>
              <a:t/>
            </a:r>
            <a:br>
              <a:rPr lang="fr-FR" sz="3200" b="1" dirty="0" smtClean="0">
                <a:solidFill>
                  <a:schemeClr val="accent6">
                    <a:lumMod val="50000"/>
                  </a:schemeClr>
                </a:solidFill>
              </a:rPr>
            </a:br>
            <a:r>
              <a:rPr lang="fr-FR" sz="3200" b="1" dirty="0">
                <a:solidFill>
                  <a:schemeClr val="accent6">
                    <a:lumMod val="50000"/>
                  </a:schemeClr>
                </a:solidFill>
              </a:rPr>
              <a:t>	</a:t>
            </a:r>
            <a:r>
              <a:rPr lang="fr-FR" sz="3200" b="1" dirty="0" smtClean="0">
                <a:solidFill>
                  <a:schemeClr val="accent6">
                    <a:lumMod val="50000"/>
                  </a:schemeClr>
                </a:solidFill>
              </a:rPr>
              <a:t>	pour continuer le chemin</a:t>
            </a:r>
            <a:endParaRPr lang="fr-FR" sz="3200" b="1" dirty="0">
              <a:solidFill>
                <a:schemeClr val="accent6">
                  <a:lumMod val="50000"/>
                </a:schemeClr>
              </a:solidFill>
            </a:endParaRPr>
          </a:p>
        </p:txBody>
      </p:sp>
      <p:sp>
        <p:nvSpPr>
          <p:cNvPr id="3" name="Espace réservé du contenu 2"/>
          <p:cNvSpPr>
            <a:spLocks noGrp="1"/>
          </p:cNvSpPr>
          <p:nvPr>
            <p:ph idx="1"/>
          </p:nvPr>
        </p:nvSpPr>
        <p:spPr/>
        <p:txBody>
          <a:bodyPr>
            <a:normAutofit fontScale="77500" lnSpcReduction="20000"/>
          </a:bodyPr>
          <a:lstStyle/>
          <a:p>
            <a:r>
              <a:rPr lang="fr-FR" i="1" dirty="0" smtClean="0"/>
              <a:t>S’approcher et se laisser instruire par les </a:t>
            </a:r>
            <a:r>
              <a:rPr lang="fr-FR" i="1" dirty="0" err="1" smtClean="0"/>
              <a:t>Roms</a:t>
            </a:r>
            <a:r>
              <a:rPr lang="fr-FR" i="1" dirty="0" smtClean="0"/>
              <a:t> sur leur propre histoire (fragilité et solidarités)</a:t>
            </a:r>
          </a:p>
          <a:p>
            <a:r>
              <a:rPr lang="fr-FR" b="1" dirty="0" smtClean="0">
                <a:solidFill>
                  <a:schemeClr val="accent6">
                    <a:lumMod val="50000"/>
                  </a:schemeClr>
                </a:solidFill>
              </a:rPr>
              <a:t>Première proposition : une conférence sur les droits des minorités en Europe avec une participation de </a:t>
            </a:r>
            <a:r>
              <a:rPr lang="fr-FR" b="1" dirty="0" err="1" smtClean="0">
                <a:solidFill>
                  <a:schemeClr val="accent6">
                    <a:lumMod val="50000"/>
                  </a:schemeClr>
                </a:solidFill>
              </a:rPr>
              <a:t>Roms</a:t>
            </a:r>
            <a:r>
              <a:rPr lang="fr-FR" b="1" dirty="0" smtClean="0">
                <a:solidFill>
                  <a:schemeClr val="accent6">
                    <a:lumMod val="50000"/>
                  </a:schemeClr>
                </a:solidFill>
              </a:rPr>
              <a:t> (et une nécessaire traduction en romani).</a:t>
            </a:r>
            <a:endParaRPr lang="fr-FR" b="1" dirty="0" smtClean="0">
              <a:solidFill>
                <a:schemeClr val="accent6">
                  <a:lumMod val="50000"/>
                </a:schemeClr>
              </a:solidFill>
            </a:endParaRPr>
          </a:p>
          <a:p>
            <a:pPr marL="114300" indent="0">
              <a:buNone/>
            </a:pPr>
            <a:endParaRPr lang="fr-FR" b="1" dirty="0" smtClean="0">
              <a:solidFill>
                <a:schemeClr val="accent6">
                  <a:lumMod val="50000"/>
                </a:schemeClr>
              </a:solidFill>
            </a:endParaRPr>
          </a:p>
          <a:p>
            <a:r>
              <a:rPr lang="fr-FR" i="1" dirty="0" smtClean="0"/>
              <a:t>Œuvrer à une coordination des actions, avec une double exigence : sauvegarder la dignité des personnes (femmes, enfants) et initier un parcours de la responsabilité </a:t>
            </a:r>
            <a:r>
              <a:rPr lang="fr-FR" i="1" dirty="0" smtClean="0"/>
              <a:t>(pédagogie et appui sur les femmes - mères) qui </a:t>
            </a:r>
            <a:r>
              <a:rPr lang="fr-FR" i="1" dirty="0" smtClean="0"/>
              <a:t>respecte à la fois l’histoire et rende possible une reconnaissance par le/s droit/s</a:t>
            </a:r>
            <a:r>
              <a:rPr lang="fr-FR" i="1" dirty="0" smtClean="0"/>
              <a:t>.</a:t>
            </a:r>
            <a:endParaRPr lang="fr-FR" i="1" dirty="0" smtClean="0"/>
          </a:p>
          <a:p>
            <a:r>
              <a:rPr lang="fr-FR" b="1" dirty="0" smtClean="0">
                <a:solidFill>
                  <a:schemeClr val="accent6">
                    <a:lumMod val="50000"/>
                  </a:schemeClr>
                </a:solidFill>
              </a:rPr>
              <a:t>Deuxième proposition : une conférence (œcuménique) des Eglises sur la question de la présence des </a:t>
            </a:r>
            <a:r>
              <a:rPr lang="fr-FR" b="1" dirty="0" err="1" smtClean="0">
                <a:solidFill>
                  <a:schemeClr val="accent6">
                    <a:lumMod val="50000"/>
                  </a:schemeClr>
                </a:solidFill>
              </a:rPr>
              <a:t>Roms</a:t>
            </a:r>
            <a:r>
              <a:rPr lang="fr-FR" b="1" dirty="0" smtClean="0">
                <a:solidFill>
                  <a:schemeClr val="accent6">
                    <a:lumMod val="50000"/>
                  </a:schemeClr>
                </a:solidFill>
              </a:rPr>
              <a:t> dans les communautés.</a:t>
            </a:r>
          </a:p>
          <a:p>
            <a:pPr marL="114300" indent="0">
              <a:buNone/>
            </a:pPr>
            <a:endParaRPr lang="fr-FR" b="1" dirty="0" smtClean="0">
              <a:solidFill>
                <a:schemeClr val="accent6">
                  <a:lumMod val="50000"/>
                </a:schemeClr>
              </a:solidFill>
            </a:endParaRPr>
          </a:p>
          <a:p>
            <a:r>
              <a:rPr lang="fr-FR" i="1" dirty="0" smtClean="0"/>
              <a:t>Déployer une action européenne qui articule l’humanitaire et le communautaire (au sens européen du terme</a:t>
            </a:r>
            <a:r>
              <a:rPr lang="fr-FR" i="1" dirty="0" smtClean="0"/>
              <a:t>)</a:t>
            </a:r>
            <a:endParaRPr lang="fr-FR" i="1" dirty="0" smtClean="0"/>
          </a:p>
          <a:p>
            <a:r>
              <a:rPr lang="fr-FR" b="1" dirty="0" smtClean="0">
                <a:solidFill>
                  <a:schemeClr val="accent6">
                    <a:lumMod val="50000"/>
                  </a:schemeClr>
                </a:solidFill>
              </a:rPr>
              <a:t>Troisième proposition : créer un service civil européen pour les jeunes (à une étape de leur parcours universitaire ou de jeune professionnel) ; une année en proximité avec les communautés </a:t>
            </a:r>
            <a:r>
              <a:rPr lang="fr-FR" b="1" dirty="0" err="1" smtClean="0">
                <a:solidFill>
                  <a:schemeClr val="accent6">
                    <a:lumMod val="50000"/>
                  </a:schemeClr>
                </a:solidFill>
              </a:rPr>
              <a:t>roms</a:t>
            </a:r>
            <a:r>
              <a:rPr lang="fr-FR" b="1" dirty="0" smtClean="0">
                <a:solidFill>
                  <a:schemeClr val="accent6">
                    <a:lumMod val="50000"/>
                  </a:schemeClr>
                </a:solidFill>
              </a:rPr>
              <a:t> en </a:t>
            </a:r>
            <a:r>
              <a:rPr lang="fr-FR" b="1" dirty="0" smtClean="0">
                <a:solidFill>
                  <a:schemeClr val="accent6">
                    <a:lumMod val="50000"/>
                  </a:schemeClr>
                </a:solidFill>
              </a:rPr>
              <a:t>Europe (Roumanie, Bulgarie, Albanie…) (travailler à une scolarisation </a:t>
            </a:r>
            <a:r>
              <a:rPr lang="fr-FR" b="1" dirty="0" smtClean="0">
                <a:solidFill>
                  <a:schemeClr val="accent6">
                    <a:lumMod val="50000"/>
                  </a:schemeClr>
                </a:solidFill>
              </a:rPr>
              <a:t>des enfants en alternance</a:t>
            </a:r>
            <a:r>
              <a:rPr lang="fr-FR" b="1" dirty="0" smtClean="0">
                <a:solidFill>
                  <a:schemeClr val="accent6">
                    <a:lumMod val="50000"/>
                  </a:schemeClr>
                </a:solidFill>
              </a:rPr>
              <a:t>, </a:t>
            </a:r>
            <a:r>
              <a:rPr lang="fr-FR" b="1" dirty="0" smtClean="0">
                <a:solidFill>
                  <a:schemeClr val="accent6">
                    <a:lumMod val="50000"/>
                  </a:schemeClr>
                </a:solidFill>
              </a:rPr>
              <a:t>sur le mode des maisons familiales rurales…)</a:t>
            </a:r>
            <a:endParaRPr lang="fr-FR" b="1" dirty="0">
              <a:solidFill>
                <a:schemeClr val="accent6">
                  <a:lumMod val="50000"/>
                </a:schemeClr>
              </a:solidFill>
            </a:endParaRPr>
          </a:p>
        </p:txBody>
      </p:sp>
    </p:spTree>
    <p:extLst>
      <p:ext uri="{BB962C8B-B14F-4D97-AF65-F5344CB8AC3E}">
        <p14:creationId xmlns:p14="http://schemas.microsoft.com/office/powerpoint/2010/main" val="3878571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b="1" dirty="0" smtClean="0"/>
              <a:t>Essayer de comprendre </a:t>
            </a:r>
            <a:br>
              <a:rPr lang="fr-FR" sz="2800" b="1" dirty="0" smtClean="0"/>
            </a:br>
            <a:r>
              <a:rPr lang="fr-FR" sz="2800" b="1" dirty="0" smtClean="0"/>
              <a:t>pourquoi nous avons de la peine à comprendre </a:t>
            </a:r>
            <a:br>
              <a:rPr lang="fr-FR" sz="2800" b="1" dirty="0" smtClean="0"/>
            </a:br>
            <a:r>
              <a:rPr lang="fr-FR" sz="2800" b="1" dirty="0" smtClean="0"/>
              <a:t>la situation des familles </a:t>
            </a:r>
            <a:r>
              <a:rPr lang="fr-FR" sz="2800" b="1" dirty="0" err="1" smtClean="0"/>
              <a:t>roms</a:t>
            </a:r>
            <a:r>
              <a:rPr lang="fr-FR" sz="2800" b="1" dirty="0" smtClean="0"/>
              <a:t>, chez nous</a:t>
            </a:r>
            <a:endParaRPr lang="fr-FR" sz="2800" b="1" dirty="0"/>
          </a:p>
        </p:txBody>
      </p:sp>
      <p:sp>
        <p:nvSpPr>
          <p:cNvPr id="3" name="Espace réservé du contenu 2"/>
          <p:cNvSpPr>
            <a:spLocks noGrp="1"/>
          </p:cNvSpPr>
          <p:nvPr>
            <p:ph idx="1"/>
          </p:nvPr>
        </p:nvSpPr>
        <p:spPr/>
        <p:txBody>
          <a:bodyPr>
            <a:normAutofit fontScale="92500" lnSpcReduction="20000"/>
          </a:bodyPr>
          <a:lstStyle/>
          <a:p>
            <a:endParaRPr lang="fr-FR" b="1" dirty="0" smtClean="0"/>
          </a:p>
          <a:p>
            <a:r>
              <a:rPr lang="fr-FR" b="1" dirty="0" smtClean="0"/>
              <a:t>Proches et lointains</a:t>
            </a:r>
          </a:p>
          <a:p>
            <a:pPr lvl="1"/>
            <a:r>
              <a:rPr lang="fr-FR" dirty="0" smtClean="0"/>
              <a:t>Familiers et souvent libres à l’égard des « attaches sociales»</a:t>
            </a:r>
          </a:p>
          <a:p>
            <a:pPr marL="411480" lvl="1" indent="0">
              <a:buNone/>
            </a:pPr>
            <a:r>
              <a:rPr lang="fr-FR" dirty="0" smtClean="0"/>
              <a:t> </a:t>
            </a:r>
          </a:p>
          <a:p>
            <a:r>
              <a:rPr lang="fr-FR" b="1" dirty="0" smtClean="0">
                <a:solidFill>
                  <a:schemeClr val="accent5">
                    <a:lumMod val="50000"/>
                  </a:schemeClr>
                </a:solidFill>
              </a:rPr>
              <a:t>Présents et parfois « insaisissables »</a:t>
            </a:r>
          </a:p>
          <a:p>
            <a:pPr lvl="1"/>
            <a:r>
              <a:rPr lang="fr-FR" dirty="0" smtClean="0"/>
              <a:t>Très « solidaires » mais aussi marqués par des règles de vie familiale et par une forte différentiation des rôles, au sein de la famille</a:t>
            </a:r>
          </a:p>
          <a:p>
            <a:pPr marL="411480" lvl="1" indent="0">
              <a:buNone/>
            </a:pPr>
            <a:endParaRPr lang="fr-FR" dirty="0" smtClean="0"/>
          </a:p>
          <a:p>
            <a:r>
              <a:rPr lang="fr-FR" dirty="0" smtClean="0">
                <a:solidFill>
                  <a:schemeClr val="accent5">
                    <a:lumMod val="50000"/>
                  </a:schemeClr>
                </a:solidFill>
              </a:rPr>
              <a:t>En situation de très grande </a:t>
            </a:r>
            <a:r>
              <a:rPr lang="fr-FR" b="1" dirty="0" smtClean="0">
                <a:solidFill>
                  <a:schemeClr val="accent5">
                    <a:lumMod val="50000"/>
                  </a:schemeClr>
                </a:solidFill>
              </a:rPr>
              <a:t>précarité</a:t>
            </a:r>
            <a:r>
              <a:rPr lang="fr-FR" dirty="0" smtClean="0">
                <a:solidFill>
                  <a:schemeClr val="accent5">
                    <a:lumMod val="50000"/>
                  </a:schemeClr>
                </a:solidFill>
              </a:rPr>
              <a:t> et, pour certains, doués d’une capacité </a:t>
            </a:r>
            <a:r>
              <a:rPr lang="fr-FR" b="1" dirty="0" smtClean="0">
                <a:solidFill>
                  <a:schemeClr val="accent5">
                    <a:lumMod val="50000"/>
                  </a:schemeClr>
                </a:solidFill>
              </a:rPr>
              <a:t>d’adaptation (mais selon quel type de processus ?)</a:t>
            </a:r>
          </a:p>
          <a:p>
            <a:pPr marL="114300" indent="0">
              <a:buNone/>
            </a:pPr>
            <a:endParaRPr lang="fr-FR" b="1" dirty="0" smtClean="0">
              <a:solidFill>
                <a:schemeClr val="accent5">
                  <a:lumMod val="50000"/>
                </a:schemeClr>
              </a:solidFill>
            </a:endParaRPr>
          </a:p>
          <a:p>
            <a:pPr lvl="1"/>
            <a:r>
              <a:rPr lang="fr-FR" b="1" dirty="0" smtClean="0"/>
              <a:t>Entre ici et là-bas </a:t>
            </a:r>
            <a:r>
              <a:rPr lang="fr-FR" dirty="0" smtClean="0"/>
              <a:t>: l’importance et parfois « l’énigme » du va-et-vient</a:t>
            </a:r>
          </a:p>
          <a:p>
            <a:pPr marL="411480" lvl="1" indent="0">
              <a:buNone/>
            </a:pPr>
            <a:endParaRPr lang="fr-FR" dirty="0" smtClean="0"/>
          </a:p>
          <a:p>
            <a:r>
              <a:rPr lang="fr-FR" b="1" dirty="0" smtClean="0"/>
              <a:t>Endurcis (parfois) et attentionnés (souvent)</a:t>
            </a:r>
          </a:p>
          <a:p>
            <a:pPr lvl="1"/>
            <a:r>
              <a:rPr lang="fr-FR" dirty="0" smtClean="0"/>
              <a:t>« Demandeurs »</a:t>
            </a:r>
          </a:p>
          <a:p>
            <a:pPr marL="411480" lvl="1" indent="0">
              <a:buNone/>
            </a:pPr>
            <a:r>
              <a:rPr lang="fr-FR" dirty="0" smtClean="0"/>
              <a:t> </a:t>
            </a:r>
            <a:endParaRPr lang="fr-FR" dirty="0"/>
          </a:p>
        </p:txBody>
      </p:sp>
    </p:spTree>
    <p:extLst>
      <p:ext uri="{BB962C8B-B14F-4D97-AF65-F5344CB8AC3E}">
        <p14:creationId xmlns:p14="http://schemas.microsoft.com/office/powerpoint/2010/main" val="1163495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t>Une réflexion </a:t>
            </a:r>
            <a:r>
              <a:rPr lang="fr-FR" sz="3200" b="1" dirty="0" smtClean="0"/>
              <a:t>introductive </a:t>
            </a:r>
            <a:br>
              <a:rPr lang="fr-FR" sz="3200" b="1" dirty="0" smtClean="0"/>
            </a:br>
            <a:r>
              <a:rPr lang="fr-FR" sz="3200" b="1" dirty="0"/>
              <a:t>	</a:t>
            </a:r>
            <a:r>
              <a:rPr lang="fr-FR" sz="3200" b="1" dirty="0" smtClean="0"/>
              <a:t>à la démarche du « </a:t>
            </a:r>
            <a:r>
              <a:rPr lang="fr-FR" sz="3200" b="1" dirty="0" err="1" smtClean="0"/>
              <a:t>com-prendre</a:t>
            </a:r>
            <a:r>
              <a:rPr lang="fr-FR" sz="3200" b="1" dirty="0" smtClean="0"/>
              <a:t> »</a:t>
            </a:r>
            <a:endParaRPr lang="fr-FR" sz="3200" b="1" dirty="0"/>
          </a:p>
        </p:txBody>
      </p:sp>
      <p:sp>
        <p:nvSpPr>
          <p:cNvPr id="3" name="Espace réservé du contenu 2"/>
          <p:cNvSpPr>
            <a:spLocks noGrp="1"/>
          </p:cNvSpPr>
          <p:nvPr>
            <p:ph idx="1"/>
          </p:nvPr>
        </p:nvSpPr>
        <p:spPr/>
        <p:txBody>
          <a:bodyPr>
            <a:normAutofit fontScale="70000" lnSpcReduction="20000"/>
          </a:bodyPr>
          <a:lstStyle/>
          <a:p>
            <a:pPr algn="just"/>
            <a:r>
              <a:rPr lang="fr-FR" b="1" dirty="0" smtClean="0">
                <a:solidFill>
                  <a:schemeClr val="accent5">
                    <a:lumMod val="50000"/>
                  </a:schemeClr>
                </a:solidFill>
              </a:rPr>
              <a:t>La figure de « l’homme errant » </a:t>
            </a:r>
            <a:r>
              <a:rPr lang="fr-FR" b="1" dirty="0" smtClean="0"/>
              <a:t>n’est pas nouvelle : elle a toujours interrogé les sociétés et les communautés « installées »</a:t>
            </a:r>
          </a:p>
          <a:p>
            <a:pPr marL="114300" indent="0">
              <a:buNone/>
            </a:pPr>
            <a:endParaRPr lang="fr-FR" dirty="0" smtClean="0"/>
          </a:p>
          <a:p>
            <a:r>
              <a:rPr lang="fr-FR" b="1" dirty="0" smtClean="0">
                <a:solidFill>
                  <a:schemeClr val="accent5">
                    <a:lumMod val="50000"/>
                  </a:schemeClr>
                </a:solidFill>
              </a:rPr>
              <a:t>Elle porte en elle la question de la différence et, plus radicalement de l’altérité</a:t>
            </a:r>
          </a:p>
          <a:p>
            <a:r>
              <a:rPr lang="fr-FR" dirty="0" smtClean="0"/>
              <a:t>Différence </a:t>
            </a:r>
          </a:p>
          <a:p>
            <a:pPr lvl="1"/>
            <a:r>
              <a:rPr lang="fr-FR" dirty="0" smtClean="0"/>
              <a:t>de mode de vie; </a:t>
            </a:r>
          </a:p>
          <a:p>
            <a:pPr lvl="1"/>
            <a:r>
              <a:rPr lang="fr-FR" dirty="0" smtClean="0"/>
              <a:t>d’apparences, </a:t>
            </a:r>
          </a:p>
          <a:p>
            <a:pPr lvl="1"/>
            <a:r>
              <a:rPr lang="fr-FR" dirty="0" smtClean="0"/>
              <a:t>de rapport à l’activité, à l’identité, à l’espace, </a:t>
            </a:r>
            <a:r>
              <a:rPr lang="fr-FR" dirty="0" smtClean="0"/>
              <a:t>au temps, à </a:t>
            </a:r>
            <a:r>
              <a:rPr lang="fr-FR" dirty="0" smtClean="0"/>
              <a:t>l’avoir, à la vie</a:t>
            </a:r>
            <a:r>
              <a:rPr lang="fr-FR" dirty="0" smtClean="0"/>
              <a:t>…</a:t>
            </a:r>
          </a:p>
          <a:p>
            <a:pPr lvl="1"/>
            <a:r>
              <a:rPr lang="fr-FR" dirty="0"/>
              <a:t>d</a:t>
            </a:r>
            <a:r>
              <a:rPr lang="fr-FR" dirty="0" smtClean="0"/>
              <a:t>e rapport au groupe, aux autres, au/x droits/x, au devenir</a:t>
            </a:r>
            <a:endParaRPr lang="fr-FR" dirty="0" smtClean="0"/>
          </a:p>
          <a:p>
            <a:pPr marL="411480" lvl="1" indent="0">
              <a:buNone/>
            </a:pPr>
            <a:endParaRPr lang="fr-FR" dirty="0" smtClean="0"/>
          </a:p>
          <a:p>
            <a:pPr algn="just"/>
            <a:r>
              <a:rPr lang="fr-FR" b="1" dirty="0" smtClean="0">
                <a:solidFill>
                  <a:schemeClr val="accent5">
                    <a:lumMod val="50000"/>
                  </a:schemeClr>
                </a:solidFill>
              </a:rPr>
              <a:t>Cette question qui semblait s’estomper avec le déploiement du droit – et l’intégration par les droits</a:t>
            </a:r>
            <a:r>
              <a:rPr lang="fr-FR" dirty="0" smtClean="0"/>
              <a:t> – dans les sociétés dites « développées » resurgit, de manière forte, dans le contexte européen qui pouvait sembler à l’abri des mouvements de populations « pauvres » et « sans repères stables »… L’espace européen de libre circulation </a:t>
            </a:r>
            <a:r>
              <a:rPr lang="fr-FR" dirty="0" smtClean="0"/>
              <a:t>(des </a:t>
            </a:r>
            <a:r>
              <a:rPr lang="fr-FR" dirty="0" smtClean="0"/>
              <a:t>personnes et des </a:t>
            </a:r>
            <a:r>
              <a:rPr lang="fr-FR" dirty="0" smtClean="0"/>
              <a:t>biens) </a:t>
            </a:r>
            <a:r>
              <a:rPr lang="fr-FR" dirty="0" smtClean="0"/>
              <a:t>réactive l’itinérance et la visibilité des « refusés » et des « marginalisés » des sociétés « policées </a:t>
            </a:r>
            <a:r>
              <a:rPr lang="fr-FR" dirty="0" smtClean="0"/>
              <a:t>», anciennes et actuelles.</a:t>
            </a:r>
            <a:endParaRPr lang="fr-FR" dirty="0" smtClean="0"/>
          </a:p>
          <a:p>
            <a:pPr marL="114300" indent="0">
              <a:buNone/>
            </a:pPr>
            <a:endParaRPr lang="fr-FR" dirty="0" smtClean="0"/>
          </a:p>
          <a:p>
            <a:pPr algn="just"/>
            <a:r>
              <a:rPr lang="fr-FR" b="1" dirty="0" smtClean="0">
                <a:solidFill>
                  <a:schemeClr val="accent5">
                    <a:lumMod val="50000"/>
                  </a:schemeClr>
                </a:solidFill>
              </a:rPr>
              <a:t>Il importe donc de situer la réflexion dans ce paradoxe d’un égalitarisme apparent et d’une récurrence des processus d’exclusion, au sein même des sociétés </a:t>
            </a:r>
            <a:r>
              <a:rPr lang="fr-FR" b="1" dirty="0" smtClean="0">
                <a:solidFill>
                  <a:schemeClr val="accent5">
                    <a:lumMod val="50000"/>
                  </a:schemeClr>
                </a:solidFill>
              </a:rPr>
              <a:t>« dites de </a:t>
            </a:r>
            <a:r>
              <a:rPr lang="fr-FR" b="1" dirty="0" smtClean="0">
                <a:solidFill>
                  <a:schemeClr val="accent5">
                    <a:lumMod val="50000"/>
                  </a:schemeClr>
                </a:solidFill>
              </a:rPr>
              <a:t>« droit/s ».</a:t>
            </a:r>
            <a:endParaRPr lang="fr-FR" b="1" dirty="0">
              <a:solidFill>
                <a:schemeClr val="accent5">
                  <a:lumMod val="50000"/>
                </a:schemeClr>
              </a:solidFill>
            </a:endParaRPr>
          </a:p>
        </p:txBody>
      </p:sp>
    </p:spTree>
    <p:extLst>
      <p:ext uri="{BB962C8B-B14F-4D97-AF65-F5344CB8AC3E}">
        <p14:creationId xmlns:p14="http://schemas.microsoft.com/office/powerpoint/2010/main" val="2474319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20688"/>
            <a:ext cx="7681664" cy="1800200"/>
          </a:xfrm>
        </p:spPr>
        <p:txBody>
          <a:bodyPr>
            <a:normAutofit/>
          </a:bodyPr>
          <a:lstStyle/>
          <a:p>
            <a:r>
              <a:rPr lang="fr-FR" sz="2800" b="1" dirty="0"/>
              <a:t>A</a:t>
            </a:r>
            <a:r>
              <a:rPr lang="fr-FR" sz="2800" b="1" dirty="0" smtClean="0"/>
              <a:t>. De </a:t>
            </a:r>
            <a:r>
              <a:rPr lang="fr-FR" sz="2800" b="1" dirty="0" smtClean="0"/>
              <a:t>qui parlons-nous </a:t>
            </a:r>
            <a:r>
              <a:rPr lang="fr-FR" sz="2800" b="1" dirty="0"/>
              <a:t/>
            </a:r>
            <a:br>
              <a:rPr lang="fr-FR" sz="2800" b="1" dirty="0"/>
            </a:br>
            <a:r>
              <a:rPr lang="fr-FR" sz="2800" b="1" dirty="0" smtClean="0"/>
              <a:t>			</a:t>
            </a:r>
            <a:r>
              <a:rPr lang="fr-FR" sz="2800" b="1" dirty="0" smtClean="0"/>
              <a:t>quand </a:t>
            </a:r>
            <a:r>
              <a:rPr lang="fr-FR" sz="2800" b="1" dirty="0" smtClean="0"/>
              <a:t>nous parlons des </a:t>
            </a:r>
            <a:r>
              <a:rPr lang="fr-FR" sz="2800" b="1" dirty="0" err="1" smtClean="0"/>
              <a:t>Roms</a:t>
            </a:r>
            <a:r>
              <a:rPr lang="fr-FR" sz="2800" b="1" dirty="0" smtClean="0"/>
              <a:t>? </a:t>
            </a:r>
            <a:br>
              <a:rPr lang="fr-FR" sz="2800" b="1" dirty="0" smtClean="0"/>
            </a:br>
            <a:r>
              <a:rPr lang="fr-FR" sz="1800" b="1" dirty="0" smtClean="0"/>
              <a:t>(</a:t>
            </a:r>
            <a:r>
              <a:rPr lang="fr-FR" sz="1800" b="1" dirty="0" smtClean="0"/>
              <a:t>Cf. Claire </a:t>
            </a:r>
            <a:r>
              <a:rPr lang="fr-FR" sz="1800" b="1" dirty="0" err="1" smtClean="0"/>
              <a:t>Auzias</a:t>
            </a:r>
            <a:r>
              <a:rPr lang="fr-FR" sz="1800" b="1" dirty="0" smtClean="0"/>
              <a:t>, Docteur en Histoire, Universités de Lisbonne et Paris, « Les funambules de l’Histoire, les Tsiganes entre préhistoire et modernité », La Digitale, 2002)</a:t>
            </a:r>
            <a:endParaRPr lang="fr-FR" sz="1800" b="1" dirty="0"/>
          </a:p>
        </p:txBody>
      </p:sp>
      <p:sp>
        <p:nvSpPr>
          <p:cNvPr id="3" name="Espace réservé du contenu 2"/>
          <p:cNvSpPr>
            <a:spLocks noGrp="1"/>
          </p:cNvSpPr>
          <p:nvPr>
            <p:ph idx="1"/>
          </p:nvPr>
        </p:nvSpPr>
        <p:spPr/>
        <p:txBody>
          <a:bodyPr>
            <a:normAutofit fontScale="55000" lnSpcReduction="20000"/>
          </a:bodyPr>
          <a:lstStyle/>
          <a:p>
            <a:pPr marL="114300" indent="0">
              <a:buNone/>
            </a:pPr>
            <a:endParaRPr lang="fr-FR" b="1" dirty="0" smtClean="0">
              <a:solidFill>
                <a:schemeClr val="accent5">
                  <a:lumMod val="50000"/>
                </a:schemeClr>
              </a:solidFill>
            </a:endParaRPr>
          </a:p>
          <a:p>
            <a:pPr marL="114300" indent="0">
              <a:buNone/>
            </a:pPr>
            <a:endParaRPr lang="fr-FR" b="1" dirty="0" smtClean="0">
              <a:solidFill>
                <a:schemeClr val="accent5">
                  <a:lumMod val="50000"/>
                </a:schemeClr>
              </a:solidFill>
            </a:endParaRPr>
          </a:p>
          <a:p>
            <a:pPr marL="114300" indent="0">
              <a:buNone/>
            </a:pPr>
            <a:endParaRPr lang="fr-FR" b="1" dirty="0" smtClean="0">
              <a:solidFill>
                <a:schemeClr val="accent5">
                  <a:lumMod val="50000"/>
                </a:schemeClr>
              </a:solidFill>
            </a:endParaRPr>
          </a:p>
          <a:p>
            <a:pPr marL="114300" indent="0">
              <a:buNone/>
            </a:pPr>
            <a:endParaRPr lang="fr-FR" b="1" dirty="0" smtClean="0">
              <a:solidFill>
                <a:schemeClr val="accent5">
                  <a:lumMod val="50000"/>
                </a:schemeClr>
              </a:solidFill>
            </a:endParaRPr>
          </a:p>
          <a:p>
            <a:pPr marL="114300" indent="0">
              <a:buNone/>
            </a:pPr>
            <a:endParaRPr lang="fr-FR" dirty="0"/>
          </a:p>
          <a:p>
            <a:pPr algn="just"/>
            <a:r>
              <a:rPr lang="fr-FR" dirty="0" smtClean="0"/>
              <a:t>Les Tsiganes sont un peuple d’origine indienne dont l’archéologie n’est toujours pas élucidée.</a:t>
            </a:r>
          </a:p>
          <a:p>
            <a:pPr algn="just"/>
            <a:r>
              <a:rPr lang="fr-FR" dirty="0" smtClean="0"/>
              <a:t>En </a:t>
            </a:r>
            <a:r>
              <a:rPr lang="fr-FR" dirty="0" smtClean="0"/>
              <a:t>Inde – où l’on situe leurs « racines », terme qui est devenu lui-même sujet de débats,  </a:t>
            </a:r>
            <a:r>
              <a:rPr lang="fr-FR" dirty="0" smtClean="0">
                <a:solidFill>
                  <a:schemeClr val="accent5">
                    <a:lumMod val="50000"/>
                  </a:schemeClr>
                </a:solidFill>
              </a:rPr>
              <a:t>on ne sait ni qui ils furent, ni d’où ils furent, ni pourquoi ils partirent, ni comment.</a:t>
            </a:r>
          </a:p>
          <a:p>
            <a:pPr marL="114300" indent="0" algn="just">
              <a:buNone/>
            </a:pPr>
            <a:endParaRPr lang="fr-FR" dirty="0" smtClean="0"/>
          </a:p>
          <a:p>
            <a:pPr algn="just"/>
            <a:r>
              <a:rPr lang="fr-FR" dirty="0" smtClean="0"/>
              <a:t>On sait que leur langue composée d’une base de sanscrit s’est détachée du tronc commun aux environs de l’an 1000 mais qu’elle reste proche de l’hindi. Des </a:t>
            </a:r>
            <a:r>
              <a:rPr lang="fr-FR" dirty="0" err="1" smtClean="0"/>
              <a:t>Roms</a:t>
            </a:r>
            <a:r>
              <a:rPr lang="fr-FR" dirty="0" smtClean="0"/>
              <a:t> se rendant en Inde de nos jours se font comprendre quand ils parlent leur langue (le romani). </a:t>
            </a:r>
          </a:p>
          <a:p>
            <a:pPr algn="just"/>
            <a:r>
              <a:rPr lang="fr-FR" dirty="0" smtClean="0"/>
              <a:t>Cela dit</a:t>
            </a:r>
            <a:r>
              <a:rPr lang="fr-FR" dirty="0" smtClean="0"/>
              <a:t>, </a:t>
            </a:r>
            <a:r>
              <a:rPr lang="fr-FR" dirty="0" smtClean="0"/>
              <a:t>il </a:t>
            </a:r>
            <a:r>
              <a:rPr lang="fr-FR" dirty="0" smtClean="0"/>
              <a:t>semble qu’il </a:t>
            </a:r>
            <a:r>
              <a:rPr lang="fr-FR" dirty="0" smtClean="0"/>
              <a:t>y ait plus </a:t>
            </a:r>
            <a:r>
              <a:rPr lang="fr-FR" dirty="0" smtClean="0"/>
              <a:t>aujourd’hui aucun </a:t>
            </a:r>
            <a:r>
              <a:rPr lang="fr-FR" dirty="0" smtClean="0"/>
              <a:t>Rom en Inde</a:t>
            </a:r>
          </a:p>
          <a:p>
            <a:pPr marL="114300" indent="0" algn="just">
              <a:buNone/>
            </a:pPr>
            <a:endParaRPr lang="fr-FR" dirty="0" smtClean="0"/>
          </a:p>
          <a:p>
            <a:pPr algn="just"/>
            <a:r>
              <a:rPr lang="fr-FR" dirty="0" smtClean="0"/>
              <a:t>Les Tsiganes sont partis de l’Inde en plusieurs vagues migratoires, d’Est en Ouest, sur plusieurs siècles.</a:t>
            </a:r>
          </a:p>
          <a:p>
            <a:pPr marL="114300" indent="0" algn="just">
              <a:buNone/>
            </a:pPr>
            <a:endParaRPr lang="fr-FR" dirty="0" smtClean="0"/>
          </a:p>
          <a:p>
            <a:pPr algn="just"/>
            <a:r>
              <a:rPr lang="fr-FR" b="1" dirty="0" smtClean="0">
                <a:solidFill>
                  <a:schemeClr val="accent5">
                    <a:lumMod val="50000"/>
                  </a:schemeClr>
                </a:solidFill>
              </a:rPr>
              <a:t>Une carte de la diffusion des parlers romanis – établie par les linguistes – trace </a:t>
            </a:r>
            <a:r>
              <a:rPr lang="fr-FR" b="1" dirty="0" smtClean="0">
                <a:solidFill>
                  <a:schemeClr val="accent5">
                    <a:lumMod val="50000"/>
                  </a:schemeClr>
                </a:solidFill>
              </a:rPr>
              <a:t>le </a:t>
            </a:r>
            <a:r>
              <a:rPr lang="fr-FR" b="1" dirty="0" smtClean="0">
                <a:solidFill>
                  <a:schemeClr val="accent5">
                    <a:lumMod val="50000"/>
                  </a:schemeClr>
                </a:solidFill>
              </a:rPr>
              <a:t>chemin d’une diaspora qui va d’Inde en </a:t>
            </a:r>
            <a:r>
              <a:rPr lang="fr-FR" b="1" dirty="0" smtClean="0">
                <a:solidFill>
                  <a:schemeClr val="accent5">
                    <a:lumMod val="50000"/>
                  </a:schemeClr>
                </a:solidFill>
              </a:rPr>
              <a:t>Perse (Iran), </a:t>
            </a:r>
            <a:r>
              <a:rPr lang="fr-FR" b="1" dirty="0" smtClean="0">
                <a:solidFill>
                  <a:schemeClr val="accent5">
                    <a:lumMod val="50000"/>
                  </a:schemeClr>
                </a:solidFill>
              </a:rPr>
              <a:t>où elle se divise en trois branches principales : les </a:t>
            </a:r>
            <a:r>
              <a:rPr lang="fr-FR" b="1" i="1" dirty="0" err="1" smtClean="0">
                <a:solidFill>
                  <a:schemeClr val="accent5">
                    <a:lumMod val="50000"/>
                  </a:schemeClr>
                </a:solidFill>
              </a:rPr>
              <a:t>Loms</a:t>
            </a:r>
            <a:r>
              <a:rPr lang="fr-FR" b="1" dirty="0" smtClean="0">
                <a:solidFill>
                  <a:schemeClr val="accent5">
                    <a:lumMod val="50000"/>
                  </a:schemeClr>
                </a:solidFill>
              </a:rPr>
              <a:t> qui migrent vers le Nord; les </a:t>
            </a:r>
            <a:r>
              <a:rPr lang="fr-FR" b="1" i="1" dirty="0" smtClean="0">
                <a:solidFill>
                  <a:schemeClr val="accent5">
                    <a:lumMod val="50000"/>
                  </a:schemeClr>
                </a:solidFill>
              </a:rPr>
              <a:t>Doms</a:t>
            </a:r>
            <a:r>
              <a:rPr lang="fr-FR" b="1" dirty="0" smtClean="0">
                <a:solidFill>
                  <a:schemeClr val="accent5">
                    <a:lumMod val="50000"/>
                  </a:schemeClr>
                </a:solidFill>
              </a:rPr>
              <a:t> vers le Moyen-Orient et les </a:t>
            </a:r>
            <a:r>
              <a:rPr lang="fr-FR" b="1" i="1" dirty="0" err="1" smtClean="0">
                <a:solidFill>
                  <a:schemeClr val="accent5">
                    <a:lumMod val="50000"/>
                  </a:schemeClr>
                </a:solidFill>
              </a:rPr>
              <a:t>Roms</a:t>
            </a:r>
            <a:r>
              <a:rPr lang="fr-FR" b="1" dirty="0" smtClean="0">
                <a:solidFill>
                  <a:schemeClr val="accent5">
                    <a:lumMod val="50000"/>
                  </a:schemeClr>
                </a:solidFill>
              </a:rPr>
              <a:t>, vers l’Europe.</a:t>
            </a:r>
          </a:p>
          <a:p>
            <a:pPr marL="114300" indent="0" algn="just">
              <a:buNone/>
            </a:pPr>
            <a:endParaRPr lang="fr-FR" dirty="0" smtClean="0"/>
          </a:p>
          <a:p>
            <a:pPr algn="just"/>
            <a:r>
              <a:rPr lang="fr-FR" b="1" dirty="0" smtClean="0">
                <a:solidFill>
                  <a:schemeClr val="accent5">
                    <a:lumMod val="50000"/>
                  </a:schemeClr>
                </a:solidFill>
              </a:rPr>
              <a:t>Les </a:t>
            </a:r>
            <a:r>
              <a:rPr lang="fr-FR" b="1" dirty="0" err="1" smtClean="0">
                <a:solidFill>
                  <a:schemeClr val="accent5">
                    <a:lumMod val="50000"/>
                  </a:schemeClr>
                </a:solidFill>
              </a:rPr>
              <a:t>Roms</a:t>
            </a:r>
            <a:r>
              <a:rPr lang="fr-FR" b="1" dirty="0" smtClean="0">
                <a:solidFill>
                  <a:schemeClr val="accent5">
                    <a:lumMod val="50000"/>
                  </a:schemeClr>
                </a:solidFill>
              </a:rPr>
              <a:t> constituent donc la branche européenne de cette diaspora tsigane, qui s’est dirigée de la Perse vers </a:t>
            </a:r>
            <a:r>
              <a:rPr lang="fr-FR" b="1" dirty="0" smtClean="0">
                <a:solidFill>
                  <a:schemeClr val="accent5">
                    <a:lumMod val="50000"/>
                  </a:schemeClr>
                </a:solidFill>
              </a:rPr>
              <a:t>Byzance. Des rameaux de cette branche  </a:t>
            </a:r>
            <a:r>
              <a:rPr lang="fr-FR" b="1" dirty="0" smtClean="0">
                <a:solidFill>
                  <a:schemeClr val="accent5">
                    <a:lumMod val="50000"/>
                  </a:schemeClr>
                </a:solidFill>
              </a:rPr>
              <a:t>se déploieront également vers la Bulgarie, vers l’Europe centrale, vers la Pologne…</a:t>
            </a:r>
          </a:p>
          <a:p>
            <a:endParaRPr lang="fr-FR" dirty="0"/>
          </a:p>
        </p:txBody>
      </p:sp>
    </p:spTree>
    <p:extLst>
      <p:ext uri="{BB962C8B-B14F-4D97-AF65-F5344CB8AC3E}">
        <p14:creationId xmlns:p14="http://schemas.microsoft.com/office/powerpoint/2010/main" val="2371344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t>1. Légende</a:t>
            </a:r>
            <a:r>
              <a:rPr lang="fr-FR" sz="3200" b="1" dirty="0" smtClean="0"/>
              <a:t>, Bohème et religions…</a:t>
            </a:r>
            <a:endParaRPr lang="fr-FR" sz="3200" b="1" dirty="0"/>
          </a:p>
        </p:txBody>
      </p:sp>
      <p:sp>
        <p:nvSpPr>
          <p:cNvPr id="3" name="Espace réservé du contenu 2"/>
          <p:cNvSpPr>
            <a:spLocks noGrp="1"/>
          </p:cNvSpPr>
          <p:nvPr>
            <p:ph idx="1"/>
          </p:nvPr>
        </p:nvSpPr>
        <p:spPr/>
        <p:txBody>
          <a:bodyPr>
            <a:normAutofit fontScale="77500" lnSpcReduction="20000"/>
          </a:bodyPr>
          <a:lstStyle/>
          <a:p>
            <a:endParaRPr lang="fr-FR" b="1" dirty="0" smtClean="0">
              <a:solidFill>
                <a:schemeClr val="accent5">
                  <a:lumMod val="50000"/>
                </a:schemeClr>
              </a:solidFill>
            </a:endParaRPr>
          </a:p>
          <a:p>
            <a:pPr algn="just"/>
            <a:r>
              <a:rPr lang="fr-FR" b="1" dirty="0" smtClean="0">
                <a:solidFill>
                  <a:schemeClr val="accent5">
                    <a:lumMod val="50000"/>
                  </a:schemeClr>
                </a:solidFill>
              </a:rPr>
              <a:t>L’histoire </a:t>
            </a:r>
            <a:r>
              <a:rPr lang="fr-FR" b="1" dirty="0" smtClean="0">
                <a:solidFill>
                  <a:schemeClr val="accent5">
                    <a:lumMod val="50000"/>
                  </a:schemeClr>
                </a:solidFill>
              </a:rPr>
              <a:t>des </a:t>
            </a:r>
            <a:r>
              <a:rPr lang="fr-FR" b="1" dirty="0" err="1" smtClean="0">
                <a:solidFill>
                  <a:schemeClr val="accent5">
                    <a:lumMod val="50000"/>
                  </a:schemeClr>
                </a:solidFill>
              </a:rPr>
              <a:t>Roms</a:t>
            </a:r>
            <a:r>
              <a:rPr lang="fr-FR" b="1" dirty="0" smtClean="0">
                <a:solidFill>
                  <a:schemeClr val="accent5">
                    <a:lumMod val="50000"/>
                  </a:schemeClr>
                </a:solidFill>
              </a:rPr>
              <a:t> </a:t>
            </a:r>
            <a:r>
              <a:rPr lang="fr-FR" dirty="0" smtClean="0"/>
              <a:t>commence – comme souvent dans les histoires – avec un texte légendaire (d’un poète persan). Elle est également mentionnée par un moine arménien, au </a:t>
            </a:r>
            <a:r>
              <a:rPr lang="fr-FR" dirty="0" smtClean="0"/>
              <a:t>Xème </a:t>
            </a:r>
            <a:r>
              <a:rPr lang="fr-FR" dirty="0" smtClean="0"/>
              <a:t>siècle… </a:t>
            </a:r>
            <a:endParaRPr lang="fr-FR" dirty="0" smtClean="0"/>
          </a:p>
          <a:p>
            <a:pPr algn="just"/>
            <a:r>
              <a:rPr lang="fr-FR" dirty="0" smtClean="0"/>
              <a:t>Dès </a:t>
            </a:r>
            <a:r>
              <a:rPr lang="fr-FR" dirty="0" smtClean="0"/>
              <a:t>le </a:t>
            </a:r>
            <a:r>
              <a:rPr lang="fr-FR" dirty="0" smtClean="0"/>
              <a:t>XIIème </a:t>
            </a:r>
            <a:r>
              <a:rPr lang="fr-FR" dirty="0" smtClean="0"/>
              <a:t>siècle, des pèlerins chrétiens et </a:t>
            </a:r>
            <a:r>
              <a:rPr lang="fr-FR" dirty="0" smtClean="0"/>
              <a:t>des croisés</a:t>
            </a:r>
            <a:r>
              <a:rPr lang="fr-FR" dirty="0" smtClean="0"/>
              <a:t>, en </a:t>
            </a:r>
            <a:r>
              <a:rPr lang="fr-FR" dirty="0" smtClean="0"/>
              <a:t>Terre </a:t>
            </a:r>
            <a:r>
              <a:rPr lang="fr-FR" dirty="0"/>
              <a:t>S</a:t>
            </a:r>
            <a:r>
              <a:rPr lang="fr-FR" dirty="0" smtClean="0"/>
              <a:t>ainte</a:t>
            </a:r>
            <a:r>
              <a:rPr lang="fr-FR" dirty="0" smtClean="0"/>
              <a:t>, évoquent la rencontre avec des </a:t>
            </a:r>
            <a:r>
              <a:rPr lang="fr-FR" dirty="0" err="1" smtClean="0"/>
              <a:t>Roms</a:t>
            </a:r>
            <a:r>
              <a:rPr lang="fr-FR" dirty="0" smtClean="0"/>
              <a:t>, caractérisés par des modes de vie qui sont les mêmes dans les différents pays où on les trouve.</a:t>
            </a:r>
          </a:p>
          <a:p>
            <a:pPr marL="114300" indent="0" algn="just">
              <a:buNone/>
            </a:pPr>
            <a:endParaRPr lang="fr-FR" dirty="0" smtClean="0"/>
          </a:p>
          <a:p>
            <a:pPr algn="just"/>
            <a:r>
              <a:rPr lang="fr-FR" b="1" dirty="0" smtClean="0">
                <a:solidFill>
                  <a:schemeClr val="accent5">
                    <a:lumMod val="50000"/>
                  </a:schemeClr>
                </a:solidFill>
              </a:rPr>
              <a:t>Ces </a:t>
            </a:r>
            <a:r>
              <a:rPr lang="fr-FR" b="1" dirty="0" err="1" smtClean="0">
                <a:solidFill>
                  <a:schemeClr val="accent5">
                    <a:lumMod val="50000"/>
                  </a:schemeClr>
                </a:solidFill>
              </a:rPr>
              <a:t>Roms</a:t>
            </a:r>
            <a:r>
              <a:rPr lang="fr-FR" b="1" dirty="0" smtClean="0">
                <a:solidFill>
                  <a:schemeClr val="accent5">
                    <a:lumMod val="50000"/>
                  </a:schemeClr>
                </a:solidFill>
              </a:rPr>
              <a:t> se réclament, au XVème siècle, pour être protégés dans leurs pérégrinations, de la Garde du Roi de Bohème</a:t>
            </a:r>
            <a:r>
              <a:rPr lang="fr-FR" dirty="0" smtClean="0"/>
              <a:t>. C’est pour cette raison qu’ils seront appelés « </a:t>
            </a:r>
            <a:r>
              <a:rPr lang="fr-FR" i="1" dirty="0" smtClean="0"/>
              <a:t>Bohémiens</a:t>
            </a:r>
            <a:r>
              <a:rPr lang="fr-FR" dirty="0" smtClean="0"/>
              <a:t> » (ceux qui viennent de Bohème). D’autres se réclameront d’une Bulle papale – dont on n’a jamais retrouvée la trace – pour pouvoir circuler </a:t>
            </a:r>
            <a:r>
              <a:rPr lang="fr-FR" dirty="0" smtClean="0"/>
              <a:t>(</a:t>
            </a:r>
            <a:r>
              <a:rPr lang="fr-FR" dirty="0" smtClean="0"/>
              <a:t>le « sauf conduit » d’une autorité </a:t>
            </a:r>
            <a:r>
              <a:rPr lang="fr-FR" dirty="0" err="1" smtClean="0"/>
              <a:t>monarcho</a:t>
            </a:r>
            <a:r>
              <a:rPr lang="fr-FR" dirty="0" smtClean="0"/>
              <a:t>-religieuse étant</a:t>
            </a:r>
            <a:r>
              <a:rPr lang="fr-FR" dirty="0" smtClean="0"/>
              <a:t> </a:t>
            </a:r>
            <a:r>
              <a:rPr lang="fr-FR" dirty="0" smtClean="0"/>
              <a:t>la condition des voyageurs au Moyen-Age).</a:t>
            </a:r>
          </a:p>
          <a:p>
            <a:pPr marL="114300" indent="0" algn="just">
              <a:buNone/>
            </a:pPr>
            <a:endParaRPr lang="fr-FR" dirty="0" smtClean="0"/>
          </a:p>
          <a:p>
            <a:pPr algn="just"/>
            <a:r>
              <a:rPr lang="fr-FR" b="1" dirty="0" smtClean="0">
                <a:solidFill>
                  <a:schemeClr val="accent5">
                    <a:lumMod val="50000"/>
                  </a:schemeClr>
                </a:solidFill>
              </a:rPr>
              <a:t>Selon les pays, les Tsiganes embrasseront les religions qui se présenteront à eux</a:t>
            </a:r>
            <a:r>
              <a:rPr lang="fr-FR" dirty="0" smtClean="0"/>
              <a:t>. </a:t>
            </a:r>
            <a:r>
              <a:rPr lang="fr-FR" dirty="0" smtClean="0"/>
              <a:t>Cette « inculturation » feront dire à certains que </a:t>
            </a:r>
            <a:r>
              <a:rPr lang="fr-FR" dirty="0" smtClean="0"/>
              <a:t>c’est une « stratégie de survie »; d’autres </a:t>
            </a:r>
            <a:r>
              <a:rPr lang="fr-FR" dirty="0" smtClean="0"/>
              <a:t>soutiendront que </a:t>
            </a:r>
            <a:r>
              <a:rPr lang="fr-FR" dirty="0" smtClean="0"/>
              <a:t>cela révèle la capacité de cette « </a:t>
            </a:r>
            <a:r>
              <a:rPr lang="fr-FR" i="1" dirty="0" smtClean="0"/>
              <a:t>ethnie</a:t>
            </a:r>
            <a:r>
              <a:rPr lang="fr-FR" dirty="0" smtClean="0"/>
              <a:t> </a:t>
            </a:r>
            <a:r>
              <a:rPr lang="fr-FR" dirty="0" smtClean="0"/>
              <a:t>» </a:t>
            </a:r>
            <a:r>
              <a:rPr lang="fr-FR" dirty="0" smtClean="0"/>
              <a:t>à </a:t>
            </a:r>
            <a:r>
              <a:rPr lang="fr-FR" dirty="0" smtClean="0"/>
              <a:t>(vouloir) s’intégrer </a:t>
            </a:r>
            <a:r>
              <a:rPr lang="fr-FR" dirty="0" smtClean="0"/>
              <a:t>là où ils se trouvent…</a:t>
            </a:r>
            <a:endParaRPr lang="fr-FR" dirty="0"/>
          </a:p>
        </p:txBody>
      </p:sp>
    </p:spTree>
    <p:extLst>
      <p:ext uri="{BB962C8B-B14F-4D97-AF65-F5344CB8AC3E}">
        <p14:creationId xmlns:p14="http://schemas.microsoft.com/office/powerpoint/2010/main" val="3070261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t>2. Tsiganes</a:t>
            </a:r>
            <a:r>
              <a:rPr lang="fr-FR" sz="3200" b="1" dirty="0" smtClean="0"/>
              <a:t>, </a:t>
            </a:r>
            <a:r>
              <a:rPr lang="fr-FR" sz="3200" b="1" dirty="0" err="1" smtClean="0"/>
              <a:t>Roms</a:t>
            </a:r>
            <a:r>
              <a:rPr lang="fr-FR" sz="3200" b="1" dirty="0" smtClean="0"/>
              <a:t>, Manouches et Gitans</a:t>
            </a:r>
            <a:endParaRPr lang="fr-FR" sz="3200" b="1" dirty="0"/>
          </a:p>
        </p:txBody>
      </p:sp>
      <p:sp>
        <p:nvSpPr>
          <p:cNvPr id="3" name="Espace réservé du contenu 2"/>
          <p:cNvSpPr>
            <a:spLocks noGrp="1"/>
          </p:cNvSpPr>
          <p:nvPr>
            <p:ph idx="1"/>
          </p:nvPr>
        </p:nvSpPr>
        <p:spPr/>
        <p:txBody>
          <a:bodyPr>
            <a:normAutofit fontScale="62500" lnSpcReduction="20000"/>
          </a:bodyPr>
          <a:lstStyle/>
          <a:p>
            <a:pPr algn="just"/>
            <a:r>
              <a:rPr lang="fr-FR" b="1" dirty="0" smtClean="0">
                <a:solidFill>
                  <a:schemeClr val="accent5">
                    <a:lumMod val="50000"/>
                  </a:schemeClr>
                </a:solidFill>
              </a:rPr>
              <a:t>L’appellation « Tsigane » </a:t>
            </a:r>
            <a:r>
              <a:rPr lang="fr-FR" dirty="0" smtClean="0"/>
              <a:t>pour ce peuple venue de l’Inde, vient de son entrée dans l’empire byzantin. Il fut alors nommé « tsigane » (du grec</a:t>
            </a:r>
            <a:r>
              <a:rPr lang="fr-FR" dirty="0" smtClean="0">
                <a:latin typeface="Symbol" panose="05050102010706020507" pitchFamily="18" charset="2"/>
              </a:rPr>
              <a:t> </a:t>
            </a:r>
            <a:r>
              <a:rPr lang="fr-FR" dirty="0" err="1" smtClean="0">
                <a:latin typeface="Symbol" panose="05050102010706020507" pitchFamily="18" charset="2"/>
              </a:rPr>
              <a:t>atsiganoi</a:t>
            </a:r>
            <a:r>
              <a:rPr lang="fr-FR" dirty="0" smtClean="0">
                <a:latin typeface="Symbol" panose="05050102010706020507" pitchFamily="18" charset="2"/>
              </a:rPr>
              <a:t> </a:t>
            </a:r>
            <a:r>
              <a:rPr lang="fr-FR" dirty="0" smtClean="0"/>
              <a:t>: </a:t>
            </a:r>
            <a:r>
              <a:rPr lang="fr-FR" i="1" dirty="0" err="1" smtClean="0"/>
              <a:t>atsiganoi</a:t>
            </a:r>
            <a:r>
              <a:rPr lang="fr-FR" dirty="0" smtClean="0"/>
              <a:t> </a:t>
            </a:r>
            <a:r>
              <a:rPr lang="fr-FR" dirty="0" smtClean="0"/>
              <a:t>: ceux qui ne gardent pas le silence ou le secret ) </a:t>
            </a:r>
            <a:r>
              <a:rPr lang="fr-FR" dirty="0" smtClean="0"/>
              <a:t>qui désignait une secte </a:t>
            </a:r>
            <a:r>
              <a:rPr lang="fr-FR" dirty="0" smtClean="0"/>
              <a:t>manichéenne,  </a:t>
            </a:r>
            <a:r>
              <a:rPr lang="fr-FR" dirty="0" smtClean="0"/>
              <a:t>d’origine et de sources persanes</a:t>
            </a:r>
            <a:r>
              <a:rPr lang="fr-FR" dirty="0" smtClean="0"/>
              <a:t>.</a:t>
            </a:r>
            <a:endParaRPr lang="fr-FR" dirty="0" smtClean="0"/>
          </a:p>
          <a:p>
            <a:pPr marL="114300" indent="0" algn="just">
              <a:buNone/>
            </a:pPr>
            <a:endParaRPr lang="fr-FR" dirty="0" smtClean="0"/>
          </a:p>
          <a:p>
            <a:pPr algn="just"/>
            <a:r>
              <a:rPr lang="fr-FR" b="1" dirty="0" smtClean="0">
                <a:solidFill>
                  <a:schemeClr val="accent5">
                    <a:lumMod val="50000"/>
                  </a:schemeClr>
                </a:solidFill>
              </a:rPr>
              <a:t>Les membres de ce peuple préfèrent se présenter comme des « </a:t>
            </a:r>
            <a:r>
              <a:rPr lang="fr-FR" b="1" i="1" dirty="0" err="1" smtClean="0">
                <a:solidFill>
                  <a:schemeClr val="accent5">
                    <a:lumMod val="50000"/>
                  </a:schemeClr>
                </a:solidFill>
              </a:rPr>
              <a:t>Roms</a:t>
            </a:r>
            <a:r>
              <a:rPr lang="fr-FR" b="1" dirty="0" smtClean="0">
                <a:solidFill>
                  <a:schemeClr val="accent5">
                    <a:lumMod val="50000"/>
                  </a:schemeClr>
                </a:solidFill>
              </a:rPr>
              <a:t> », </a:t>
            </a:r>
            <a:r>
              <a:rPr lang="fr-FR" dirty="0" smtClean="0"/>
              <a:t>terme qui signifie, dans leur langue « homme », au sens viril du terme, c’est-à-dire mâle (et, par extension, « époux  »)</a:t>
            </a:r>
            <a:r>
              <a:rPr lang="fr-FR" dirty="0" smtClean="0">
                <a:latin typeface="+mj-lt"/>
              </a:rPr>
              <a:t>. </a:t>
            </a:r>
          </a:p>
          <a:p>
            <a:pPr marL="114300" indent="0" algn="just">
              <a:buNone/>
            </a:pPr>
            <a:endParaRPr lang="fr-FR" dirty="0" smtClean="0">
              <a:latin typeface="+mj-lt"/>
            </a:endParaRPr>
          </a:p>
          <a:p>
            <a:pPr algn="just"/>
            <a:r>
              <a:rPr lang="fr-FR" dirty="0" smtClean="0"/>
              <a:t>Tous les groupes tsiganes du monde emploient le mot « </a:t>
            </a:r>
            <a:r>
              <a:rPr lang="fr-FR" i="1" dirty="0" smtClean="0"/>
              <a:t>rom » </a:t>
            </a:r>
            <a:r>
              <a:rPr lang="fr-FR" dirty="0" smtClean="0"/>
              <a:t>entre eux pour </a:t>
            </a:r>
            <a:r>
              <a:rPr lang="fr-FR" dirty="0" smtClean="0"/>
              <a:t>s’auto-désigner</a:t>
            </a:r>
            <a:r>
              <a:rPr lang="fr-FR" dirty="0" smtClean="0"/>
              <a:t>.</a:t>
            </a:r>
          </a:p>
          <a:p>
            <a:pPr marL="114300" indent="0" algn="just">
              <a:buNone/>
            </a:pPr>
            <a:endParaRPr lang="fr-FR" dirty="0" smtClean="0"/>
          </a:p>
          <a:p>
            <a:pPr algn="just"/>
            <a:r>
              <a:rPr lang="fr-FR" b="1" dirty="0" smtClean="0"/>
              <a:t>Leur instance mondiale : </a:t>
            </a:r>
            <a:r>
              <a:rPr lang="fr-FR" b="1" i="1" dirty="0" smtClean="0"/>
              <a:t>l’Union Romani Internationale, </a:t>
            </a:r>
            <a:r>
              <a:rPr lang="fr-FR" b="1" dirty="0" smtClean="0"/>
              <a:t>réunie en congrès fondateur en 1971, décréta digne l’appellation de « Rom » et lui adjoignit un hymne et un drapeau </a:t>
            </a:r>
            <a:r>
              <a:rPr lang="fr-FR" dirty="0" smtClean="0"/>
              <a:t>ainsi qu’une journée annuelle de manifestation de sa fierté ethnique, le 8 avril, en souvenir de ce Congrès (Cf. Jean-François Liégeois, « </a:t>
            </a:r>
            <a:r>
              <a:rPr lang="fr-FR" i="1" dirty="0" smtClean="0"/>
              <a:t>La révolution bohémienne</a:t>
            </a:r>
            <a:r>
              <a:rPr lang="fr-FR" dirty="0" smtClean="0"/>
              <a:t> »)</a:t>
            </a:r>
          </a:p>
          <a:p>
            <a:pPr marL="114300" indent="0" algn="just">
              <a:buNone/>
            </a:pPr>
            <a:endParaRPr lang="fr-FR" dirty="0" smtClean="0"/>
          </a:p>
          <a:p>
            <a:pPr algn="just"/>
            <a:r>
              <a:rPr lang="fr-FR" b="1" dirty="0" smtClean="0">
                <a:solidFill>
                  <a:schemeClr val="accent5">
                    <a:lumMod val="50000"/>
                  </a:schemeClr>
                </a:solidFill>
              </a:rPr>
              <a:t>Le Gitan – </a:t>
            </a:r>
            <a:r>
              <a:rPr lang="fr-FR" b="1" dirty="0" smtClean="0">
                <a:solidFill>
                  <a:schemeClr val="accent5">
                    <a:lumMod val="50000"/>
                  </a:schemeClr>
                </a:solidFill>
              </a:rPr>
              <a:t>« </a:t>
            </a:r>
            <a:r>
              <a:rPr lang="fr-FR" b="1" dirty="0" err="1" smtClean="0">
                <a:solidFill>
                  <a:schemeClr val="accent5">
                    <a:lumMod val="50000"/>
                  </a:schemeClr>
                </a:solidFill>
              </a:rPr>
              <a:t>Gitano</a:t>
            </a:r>
            <a:r>
              <a:rPr lang="fr-FR" b="1" dirty="0" smtClean="0">
                <a:solidFill>
                  <a:schemeClr val="accent5">
                    <a:lumMod val="50000"/>
                  </a:schemeClr>
                </a:solidFill>
              </a:rPr>
              <a:t> » ou parfois « </a:t>
            </a:r>
            <a:r>
              <a:rPr lang="fr-FR" b="1" dirty="0" err="1" smtClean="0">
                <a:solidFill>
                  <a:schemeClr val="accent5">
                    <a:lumMod val="50000"/>
                  </a:schemeClr>
                </a:solidFill>
              </a:rPr>
              <a:t>Kalo</a:t>
            </a:r>
            <a:r>
              <a:rPr lang="fr-FR" b="1" dirty="0" smtClean="0">
                <a:solidFill>
                  <a:schemeClr val="accent5">
                    <a:lumMod val="50000"/>
                  </a:schemeClr>
                </a:solidFill>
              </a:rPr>
              <a:t> » </a:t>
            </a:r>
            <a:r>
              <a:rPr lang="fr-FR" b="1" dirty="0" smtClean="0">
                <a:solidFill>
                  <a:schemeClr val="accent5">
                    <a:lumMod val="50000"/>
                  </a:schemeClr>
                </a:solidFill>
              </a:rPr>
              <a:t>– est le Rom d’origine orientale qui, après avoir traversé l’Europe, a franchi les Pyrénées </a:t>
            </a:r>
            <a:r>
              <a:rPr lang="fr-FR" b="1" dirty="0" smtClean="0">
                <a:solidFill>
                  <a:schemeClr val="accent5">
                    <a:lumMod val="50000"/>
                  </a:schemeClr>
                </a:solidFill>
              </a:rPr>
              <a:t>(au XVème siècle) </a:t>
            </a:r>
            <a:r>
              <a:rPr lang="fr-FR" b="1" dirty="0" smtClean="0">
                <a:solidFill>
                  <a:schemeClr val="accent5">
                    <a:lumMod val="50000"/>
                  </a:schemeClr>
                </a:solidFill>
              </a:rPr>
              <a:t>pour s’établir en Espagne et souvent en Andalousie</a:t>
            </a:r>
            <a:r>
              <a:rPr lang="fr-FR" dirty="0" smtClean="0"/>
              <a:t>.</a:t>
            </a:r>
          </a:p>
          <a:p>
            <a:pPr marL="114300" indent="0" algn="just">
              <a:buNone/>
            </a:pPr>
            <a:endParaRPr lang="fr-FR" dirty="0" smtClean="0"/>
          </a:p>
          <a:p>
            <a:pPr algn="just"/>
            <a:r>
              <a:rPr lang="fr-FR" b="1" dirty="0" smtClean="0">
                <a:solidFill>
                  <a:schemeClr val="accent5">
                    <a:lumMod val="50000"/>
                  </a:schemeClr>
                </a:solidFill>
              </a:rPr>
              <a:t>Les Manouches  et les </a:t>
            </a:r>
            <a:r>
              <a:rPr lang="fr-FR" b="1" dirty="0" err="1" smtClean="0">
                <a:solidFill>
                  <a:schemeClr val="accent5">
                    <a:lumMod val="50000"/>
                  </a:schemeClr>
                </a:solidFill>
              </a:rPr>
              <a:t>Sinti</a:t>
            </a:r>
            <a:r>
              <a:rPr lang="fr-FR" b="1" dirty="0" smtClean="0">
                <a:solidFill>
                  <a:schemeClr val="accent5">
                    <a:lumMod val="50000"/>
                  </a:schemeClr>
                </a:solidFill>
              </a:rPr>
              <a:t> sont des </a:t>
            </a:r>
            <a:r>
              <a:rPr lang="fr-FR" b="1" dirty="0" err="1" smtClean="0">
                <a:solidFill>
                  <a:schemeClr val="accent5">
                    <a:lumMod val="50000"/>
                  </a:schemeClr>
                </a:solidFill>
              </a:rPr>
              <a:t>Roms</a:t>
            </a:r>
            <a:r>
              <a:rPr lang="fr-FR" b="1" dirty="0" smtClean="0">
                <a:solidFill>
                  <a:schemeClr val="accent5">
                    <a:lumMod val="50000"/>
                  </a:schemeClr>
                </a:solidFill>
              </a:rPr>
              <a:t> qui se sont installés en Allemagne au XV </a:t>
            </a:r>
            <a:r>
              <a:rPr lang="fr-FR" b="1" dirty="0" err="1" smtClean="0">
                <a:solidFill>
                  <a:schemeClr val="accent5">
                    <a:lumMod val="50000"/>
                  </a:schemeClr>
                </a:solidFill>
              </a:rPr>
              <a:t>ème</a:t>
            </a:r>
            <a:r>
              <a:rPr lang="fr-FR" b="1" dirty="0" smtClean="0">
                <a:solidFill>
                  <a:schemeClr val="accent5">
                    <a:lumMod val="50000"/>
                  </a:schemeClr>
                </a:solidFill>
              </a:rPr>
              <a:t> siècle</a:t>
            </a:r>
            <a:r>
              <a:rPr lang="fr-FR" dirty="0" smtClean="0"/>
              <a:t>. En Allemagne, ces </a:t>
            </a:r>
            <a:r>
              <a:rPr lang="fr-FR" dirty="0" err="1" smtClean="0"/>
              <a:t>Roms</a:t>
            </a:r>
            <a:r>
              <a:rPr lang="fr-FR" dirty="0" smtClean="0"/>
              <a:t> sont appelés « </a:t>
            </a:r>
            <a:r>
              <a:rPr lang="fr-FR" i="1" dirty="0" err="1" smtClean="0"/>
              <a:t>Sinti</a:t>
            </a:r>
            <a:r>
              <a:rPr lang="fr-FR" dirty="0" smtClean="0"/>
              <a:t> » (= ceux du </a:t>
            </a:r>
            <a:r>
              <a:rPr lang="fr-FR" i="1" dirty="0" smtClean="0"/>
              <a:t>Sind</a:t>
            </a:r>
            <a:r>
              <a:rPr lang="fr-FR" dirty="0" smtClean="0"/>
              <a:t>, ancien nom de l’Inde). </a:t>
            </a:r>
            <a:endParaRPr lang="fr-FR" dirty="0" smtClean="0"/>
          </a:p>
          <a:p>
            <a:pPr marL="114300" indent="0" algn="just">
              <a:buNone/>
            </a:pPr>
            <a:endParaRPr lang="fr-FR" dirty="0" smtClean="0"/>
          </a:p>
          <a:p>
            <a:pPr algn="just"/>
            <a:r>
              <a:rPr lang="fr-FR" dirty="0" smtClean="0"/>
              <a:t>Ceux </a:t>
            </a:r>
            <a:r>
              <a:rPr lang="fr-FR" dirty="0" smtClean="0"/>
              <a:t>qui traversèrent le Rhin pour se réfugier en France, se nomment « Manouches » (du mot romani Manus : être humain). </a:t>
            </a:r>
            <a:r>
              <a:rPr lang="fr-FR" b="1" dirty="0" smtClean="0"/>
              <a:t>Les </a:t>
            </a:r>
            <a:r>
              <a:rPr lang="fr-FR" b="1" dirty="0" smtClean="0"/>
              <a:t>Manouches </a:t>
            </a:r>
            <a:r>
              <a:rPr lang="fr-FR" b="1" dirty="0" smtClean="0"/>
              <a:t>et les </a:t>
            </a:r>
            <a:r>
              <a:rPr lang="fr-FR" b="1" dirty="0" err="1" smtClean="0"/>
              <a:t>Sinti</a:t>
            </a:r>
            <a:r>
              <a:rPr lang="fr-FR" b="1" dirty="0" smtClean="0"/>
              <a:t> sont donc des </a:t>
            </a:r>
            <a:r>
              <a:rPr lang="fr-FR" b="1" dirty="0" err="1" smtClean="0"/>
              <a:t>Roms</a:t>
            </a:r>
            <a:r>
              <a:rPr lang="fr-FR" b="1" dirty="0" smtClean="0"/>
              <a:t> germanisés </a:t>
            </a:r>
            <a:r>
              <a:rPr lang="fr-FR" dirty="0" smtClean="0"/>
              <a:t>(qui parlent un romani germanisé et ont adopté des coutumes germaniques).</a:t>
            </a:r>
            <a:endParaRPr lang="fr-FR" dirty="0"/>
          </a:p>
        </p:txBody>
      </p:sp>
    </p:spTree>
    <p:extLst>
      <p:ext uri="{BB962C8B-B14F-4D97-AF65-F5344CB8AC3E}">
        <p14:creationId xmlns:p14="http://schemas.microsoft.com/office/powerpoint/2010/main" val="2846228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b="1" dirty="0" smtClean="0"/>
              <a:t>3. Expérience </a:t>
            </a:r>
            <a:r>
              <a:rPr lang="fr-FR" sz="3600" b="1" dirty="0" smtClean="0"/>
              <a:t>de l’esclavage </a:t>
            </a:r>
            <a:br>
              <a:rPr lang="fr-FR" sz="3600" b="1" dirty="0" smtClean="0"/>
            </a:br>
            <a:r>
              <a:rPr lang="fr-FR" sz="3600" b="1" dirty="0"/>
              <a:t>	</a:t>
            </a:r>
            <a:r>
              <a:rPr lang="fr-FR" sz="3600" b="1" dirty="0" smtClean="0"/>
              <a:t>			</a:t>
            </a:r>
            <a:endParaRPr lang="fr-FR" sz="3600" b="1" dirty="0"/>
          </a:p>
        </p:txBody>
      </p:sp>
      <p:sp>
        <p:nvSpPr>
          <p:cNvPr id="3" name="Espace réservé du contenu 2"/>
          <p:cNvSpPr>
            <a:spLocks noGrp="1"/>
          </p:cNvSpPr>
          <p:nvPr>
            <p:ph idx="1"/>
          </p:nvPr>
        </p:nvSpPr>
        <p:spPr/>
        <p:txBody>
          <a:bodyPr>
            <a:normAutofit fontScale="62500" lnSpcReduction="20000"/>
          </a:bodyPr>
          <a:lstStyle/>
          <a:p>
            <a:pPr algn="just"/>
            <a:r>
              <a:rPr lang="fr-FR" dirty="0" smtClean="0"/>
              <a:t>Les </a:t>
            </a:r>
            <a:r>
              <a:rPr lang="fr-FR" dirty="0" err="1" smtClean="0"/>
              <a:t>Roms</a:t>
            </a:r>
            <a:r>
              <a:rPr lang="fr-FR" dirty="0" smtClean="0"/>
              <a:t> ont vécu un </a:t>
            </a:r>
            <a:r>
              <a:rPr lang="fr-FR" dirty="0" smtClean="0"/>
              <a:t>esclavage codifié juridiquement pendant cinq siècles, en Moldavie et en </a:t>
            </a:r>
            <a:r>
              <a:rPr lang="fr-FR" dirty="0" smtClean="0"/>
              <a:t>Valachie (deux régions précédant et composant, au XIVème s.,  la Roumanie</a:t>
            </a:r>
            <a:endParaRPr lang="fr-FR" dirty="0" smtClean="0"/>
          </a:p>
          <a:p>
            <a:pPr algn="just"/>
            <a:endParaRPr lang="fr-FR" b="1" dirty="0" smtClean="0"/>
          </a:p>
          <a:p>
            <a:pPr algn="just"/>
            <a:r>
              <a:rPr lang="fr-FR" b="1" dirty="0" smtClean="0"/>
              <a:t>L’esclavage </a:t>
            </a:r>
            <a:r>
              <a:rPr lang="fr-FR" b="1" dirty="0" smtClean="0"/>
              <a:t>– </a:t>
            </a:r>
            <a:r>
              <a:rPr lang="fr-FR" b="1" dirty="0" smtClean="0"/>
              <a:t>entendu comme </a:t>
            </a:r>
            <a:r>
              <a:rPr lang="fr-FR" b="1" dirty="0" smtClean="0"/>
              <a:t>la </a:t>
            </a:r>
            <a:r>
              <a:rPr lang="fr-FR" b="1" dirty="0" smtClean="0"/>
              <a:t>réclusion sociale ou le déni des droits fondamentaux – des </a:t>
            </a:r>
            <a:r>
              <a:rPr lang="fr-FR" b="1" dirty="0" err="1" smtClean="0"/>
              <a:t>Roms</a:t>
            </a:r>
            <a:r>
              <a:rPr lang="fr-FR" b="1" dirty="0" smtClean="0"/>
              <a:t> en Roumanie, est, à ce jour, le seul esclavage juridiquement codifié que l’on connaisse pour ce peuple.</a:t>
            </a:r>
          </a:p>
          <a:p>
            <a:pPr marL="114300" indent="0" algn="just">
              <a:buNone/>
            </a:pPr>
            <a:endParaRPr lang="fr-FR" dirty="0" smtClean="0"/>
          </a:p>
          <a:p>
            <a:pPr algn="just"/>
            <a:r>
              <a:rPr lang="fr-FR" b="1" dirty="0" smtClean="0"/>
              <a:t>Les </a:t>
            </a:r>
            <a:r>
              <a:rPr lang="fr-FR" b="1" dirty="0" err="1" smtClean="0"/>
              <a:t>Roms</a:t>
            </a:r>
            <a:r>
              <a:rPr lang="fr-FR" b="1" dirty="0" smtClean="0"/>
              <a:t> sont entrés libres en Roumanie médiévale </a:t>
            </a:r>
            <a:r>
              <a:rPr lang="fr-FR" dirty="0" smtClean="0"/>
              <a:t>par le Sud (en provenance de l’empire byzantin).</a:t>
            </a:r>
          </a:p>
          <a:p>
            <a:pPr algn="just"/>
            <a:r>
              <a:rPr lang="fr-FR" b="1" dirty="0" smtClean="0"/>
              <a:t>Ils y furent ensuite réduits en esclavage par les trois pouvoirs économiques de ce pays : la </a:t>
            </a:r>
            <a:r>
              <a:rPr lang="fr-FR" b="1" dirty="0" smtClean="0"/>
              <a:t>couronne, </a:t>
            </a:r>
            <a:r>
              <a:rPr lang="fr-FR" b="1" dirty="0" smtClean="0"/>
              <a:t>l’Eglise orthodoxe et les </a:t>
            </a:r>
            <a:r>
              <a:rPr lang="fr-FR" b="1" dirty="0" smtClean="0"/>
              <a:t>boyards (résistants au pouvoir turc), </a:t>
            </a:r>
            <a:r>
              <a:rPr lang="fr-FR" b="1" dirty="0" smtClean="0"/>
              <a:t>suite à la conquête ottomane qui appauvrit le pays</a:t>
            </a:r>
            <a:r>
              <a:rPr lang="fr-FR" b="1" dirty="0" smtClean="0"/>
              <a:t>.</a:t>
            </a:r>
          </a:p>
          <a:p>
            <a:pPr marL="114300" indent="0" algn="just">
              <a:buNone/>
            </a:pPr>
            <a:endParaRPr lang="fr-FR" b="1" dirty="0"/>
          </a:p>
          <a:p>
            <a:pPr algn="just"/>
            <a:r>
              <a:rPr lang="fr-FR" dirty="0" smtClean="0"/>
              <a:t>C’est pour contrebalancer l’asservissement économique du pays par les Turcs que les féodaux asservirent les </a:t>
            </a:r>
            <a:r>
              <a:rPr lang="fr-FR" dirty="0" err="1" smtClean="0"/>
              <a:t>Roms</a:t>
            </a:r>
            <a:r>
              <a:rPr lang="fr-FR" dirty="0" smtClean="0"/>
              <a:t> dont ils firent une main d’œuvre gratuite pour maintenir leur pays en état.</a:t>
            </a:r>
          </a:p>
          <a:p>
            <a:pPr marL="114300" indent="0" algn="just">
              <a:buNone/>
            </a:pPr>
            <a:endParaRPr lang="fr-FR" dirty="0" smtClean="0"/>
          </a:p>
          <a:p>
            <a:pPr algn="just"/>
            <a:r>
              <a:rPr lang="fr-FR" b="1" dirty="0" smtClean="0"/>
              <a:t>L’affranchissement  définitif des </a:t>
            </a:r>
            <a:r>
              <a:rPr lang="fr-FR" b="1" dirty="0" err="1" smtClean="0"/>
              <a:t>Roms</a:t>
            </a:r>
            <a:r>
              <a:rPr lang="fr-FR" b="1" dirty="0" smtClean="0"/>
              <a:t> est daté de 1856, avec l’avènement de l’Etat roumain moderne</a:t>
            </a:r>
            <a:r>
              <a:rPr lang="fr-FR" dirty="0" smtClean="0"/>
              <a:t>. Certains s’enfuirent. D’autres restèrent, à l’ombre de leurs anciens maîtres. Ils devinrent paysans des monastères et purent parfois acquérir quelques terres.</a:t>
            </a:r>
          </a:p>
          <a:p>
            <a:pPr marL="114300" indent="0" algn="just">
              <a:buNone/>
            </a:pPr>
            <a:endParaRPr lang="fr-FR" dirty="0" smtClean="0"/>
          </a:p>
          <a:p>
            <a:pPr algn="just"/>
            <a:r>
              <a:rPr lang="fr-FR" dirty="0" smtClean="0"/>
              <a:t>La Roumanie reste le pays où vit le plus grand nombre de </a:t>
            </a:r>
            <a:r>
              <a:rPr lang="fr-FR" dirty="0" err="1" smtClean="0"/>
              <a:t>Roms</a:t>
            </a:r>
            <a:r>
              <a:rPr lang="fr-FR" dirty="0" smtClean="0"/>
              <a:t> (près de 2,5 millions, soit 10% de la population de ce pays).</a:t>
            </a:r>
            <a:endParaRPr lang="fr-FR" dirty="0"/>
          </a:p>
        </p:txBody>
      </p:sp>
    </p:spTree>
    <p:extLst>
      <p:ext uri="{BB962C8B-B14F-4D97-AF65-F5344CB8AC3E}">
        <p14:creationId xmlns:p14="http://schemas.microsoft.com/office/powerpoint/2010/main" val="3735896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b="1" dirty="0" smtClean="0">
                <a:solidFill>
                  <a:schemeClr val="accent5">
                    <a:lumMod val="50000"/>
                  </a:schemeClr>
                </a:solidFill>
              </a:rPr>
              <a:t>Extermination</a:t>
            </a:r>
            <a:endParaRPr lang="fr-FR" sz="4000" b="1" dirty="0">
              <a:solidFill>
                <a:schemeClr val="accent5">
                  <a:lumMod val="50000"/>
                </a:schemeClr>
              </a:solidFill>
            </a:endParaRPr>
          </a:p>
        </p:txBody>
      </p:sp>
      <p:sp>
        <p:nvSpPr>
          <p:cNvPr id="3" name="Espace réservé du contenu 2"/>
          <p:cNvSpPr>
            <a:spLocks noGrp="1"/>
          </p:cNvSpPr>
          <p:nvPr>
            <p:ph idx="1"/>
          </p:nvPr>
        </p:nvSpPr>
        <p:spPr/>
        <p:txBody>
          <a:bodyPr>
            <a:normAutofit fontScale="70000" lnSpcReduction="20000"/>
          </a:bodyPr>
          <a:lstStyle/>
          <a:p>
            <a:pPr algn="just"/>
            <a:r>
              <a:rPr lang="fr-FR" dirty="0" smtClean="0"/>
              <a:t>Après les galères du Roi… qui ont supplicié des </a:t>
            </a:r>
            <a:r>
              <a:rPr lang="fr-FR" dirty="0" err="1" smtClean="0"/>
              <a:t>Roms</a:t>
            </a:r>
            <a:r>
              <a:rPr lang="fr-FR" dirty="0" smtClean="0"/>
              <a:t> français mais aussi de toute l’Europe occidentale, l’expérience la plus terrible de l’histoire des </a:t>
            </a:r>
            <a:r>
              <a:rPr lang="fr-FR" dirty="0" err="1" smtClean="0"/>
              <a:t>Roms</a:t>
            </a:r>
            <a:r>
              <a:rPr lang="fr-FR" dirty="0" smtClean="0"/>
              <a:t> est celle de </a:t>
            </a:r>
            <a:r>
              <a:rPr lang="fr-FR" b="1" dirty="0" smtClean="0">
                <a:solidFill>
                  <a:schemeClr val="accent6">
                    <a:lumMod val="50000"/>
                  </a:schemeClr>
                </a:solidFill>
              </a:rPr>
              <a:t>l’anéantissement</a:t>
            </a:r>
            <a:r>
              <a:rPr lang="fr-FR" dirty="0" smtClean="0"/>
              <a:t>. </a:t>
            </a:r>
          </a:p>
          <a:p>
            <a:pPr marL="114300" indent="0">
              <a:buNone/>
            </a:pPr>
            <a:endParaRPr lang="fr-FR" dirty="0" smtClean="0"/>
          </a:p>
          <a:p>
            <a:pPr algn="just"/>
            <a:r>
              <a:rPr lang="fr-FR" b="1" dirty="0" smtClean="0">
                <a:solidFill>
                  <a:schemeClr val="accent6">
                    <a:lumMod val="50000"/>
                  </a:schemeClr>
                </a:solidFill>
              </a:rPr>
              <a:t>La langue romani a un mot pour tenter de l’exprimer : </a:t>
            </a:r>
            <a:r>
              <a:rPr lang="fr-FR" b="1" i="1" dirty="0" err="1" smtClean="0">
                <a:solidFill>
                  <a:schemeClr val="accent6">
                    <a:lumMod val="50000"/>
                  </a:schemeClr>
                </a:solidFill>
              </a:rPr>
              <a:t>Samudaripen</a:t>
            </a:r>
            <a:r>
              <a:rPr lang="fr-FR" b="1" dirty="0" smtClean="0">
                <a:solidFill>
                  <a:schemeClr val="accent6">
                    <a:lumMod val="50000"/>
                  </a:schemeClr>
                </a:solidFill>
              </a:rPr>
              <a:t> , qui veut dire « meurtre total » . Beaucoup (rescapés et historiens) utilisent le terme d’holocauste.</a:t>
            </a:r>
            <a:r>
              <a:rPr lang="fr-FR" dirty="0" smtClean="0">
                <a:solidFill>
                  <a:schemeClr val="accent6">
                    <a:lumMod val="50000"/>
                  </a:schemeClr>
                </a:solidFill>
              </a:rPr>
              <a:t> </a:t>
            </a:r>
          </a:p>
          <a:p>
            <a:pPr marL="114300" indent="0">
              <a:buNone/>
            </a:pPr>
            <a:endParaRPr lang="fr-FR" dirty="0" smtClean="0">
              <a:solidFill>
                <a:schemeClr val="accent6">
                  <a:lumMod val="50000"/>
                </a:schemeClr>
              </a:solidFill>
            </a:endParaRPr>
          </a:p>
          <a:p>
            <a:pPr algn="just"/>
            <a:r>
              <a:rPr lang="fr-FR" dirty="0" smtClean="0"/>
              <a:t>Le génocide des </a:t>
            </a:r>
            <a:r>
              <a:rPr lang="fr-FR" dirty="0" err="1" smtClean="0"/>
              <a:t>Roms</a:t>
            </a:r>
            <a:r>
              <a:rPr lang="fr-FR" dirty="0" smtClean="0"/>
              <a:t> est théoriquement évalué à 500 000 morts (mais ce chiffre est invérifiable; les </a:t>
            </a:r>
            <a:r>
              <a:rPr lang="fr-FR" dirty="0" err="1" smtClean="0"/>
              <a:t>Roms</a:t>
            </a:r>
            <a:r>
              <a:rPr lang="fr-FR" dirty="0" smtClean="0"/>
              <a:t> eux-mêmes ne se comptent jamais).</a:t>
            </a:r>
          </a:p>
          <a:p>
            <a:pPr marL="114300" indent="0">
              <a:buNone/>
            </a:pPr>
            <a:endParaRPr lang="fr-FR" dirty="0" smtClean="0"/>
          </a:p>
          <a:p>
            <a:pPr lvl="1" algn="just"/>
            <a:r>
              <a:rPr lang="fr-FR" dirty="0" smtClean="0"/>
              <a:t>Les trois quarts des </a:t>
            </a:r>
            <a:r>
              <a:rPr lang="fr-FR" dirty="0" err="1" smtClean="0"/>
              <a:t>Sinti</a:t>
            </a:r>
            <a:r>
              <a:rPr lang="fr-FR" dirty="0" smtClean="0"/>
              <a:t> allemands ont péri sous le national-socialisme  et plus des trois quarts des </a:t>
            </a:r>
            <a:r>
              <a:rPr lang="fr-FR" dirty="0" err="1" smtClean="0"/>
              <a:t>Roms</a:t>
            </a:r>
            <a:r>
              <a:rPr lang="fr-FR" dirty="0" smtClean="0"/>
              <a:t> polonais</a:t>
            </a:r>
            <a:r>
              <a:rPr lang="fr-FR" dirty="0" smtClean="0"/>
              <a:t>.</a:t>
            </a:r>
          </a:p>
          <a:p>
            <a:pPr marL="411480" lvl="1" indent="0" algn="just">
              <a:buNone/>
            </a:pPr>
            <a:endParaRPr lang="fr-FR" dirty="0" smtClean="0"/>
          </a:p>
          <a:p>
            <a:pPr lvl="1" algn="just"/>
            <a:r>
              <a:rPr lang="fr-FR" dirty="0" smtClean="0"/>
              <a:t>La Bulgarie refusa de livrer ses </a:t>
            </a:r>
            <a:r>
              <a:rPr lang="fr-FR" dirty="0" err="1" smtClean="0"/>
              <a:t>Roms</a:t>
            </a:r>
            <a:r>
              <a:rPr lang="fr-FR" dirty="0" smtClean="0"/>
              <a:t> aux nazis, grâce à une campagne pour la sauvegarde des Juifs bulgares qui aboutit à la protection des deux peuples menacés</a:t>
            </a:r>
            <a:r>
              <a:rPr lang="fr-FR" dirty="0" smtClean="0"/>
              <a:t>.</a:t>
            </a:r>
          </a:p>
          <a:p>
            <a:pPr marL="411480" lvl="1" indent="0" algn="just">
              <a:buNone/>
            </a:pPr>
            <a:endParaRPr lang="fr-FR" dirty="0" smtClean="0"/>
          </a:p>
          <a:p>
            <a:pPr lvl="1" algn="just"/>
            <a:r>
              <a:rPr lang="fr-FR" dirty="0" smtClean="0"/>
              <a:t>La France et l’Italie contribuèrent sans retenue à l’extermination des </a:t>
            </a:r>
            <a:r>
              <a:rPr lang="fr-FR" dirty="0" err="1" smtClean="0"/>
              <a:t>Roms</a:t>
            </a:r>
            <a:r>
              <a:rPr lang="fr-FR" dirty="0" smtClean="0"/>
              <a:t> français qui furent internés dans des camps français où l’on mourait de faim, de froid et de mauvais traitements On ne déporta pas de convois spécifiques de </a:t>
            </a:r>
            <a:r>
              <a:rPr lang="fr-FR" dirty="0" err="1" smtClean="0"/>
              <a:t>Roms</a:t>
            </a:r>
            <a:r>
              <a:rPr lang="fr-FR" dirty="0" smtClean="0"/>
              <a:t> français, mais on compléta des convois en arrêtant des Tsiganes sur les routes… Lesquels moururent dans les camps d’extermination.</a:t>
            </a:r>
          </a:p>
          <a:p>
            <a:pPr algn="just"/>
            <a:endParaRPr lang="fr-FR" dirty="0" smtClean="0"/>
          </a:p>
          <a:p>
            <a:r>
              <a:rPr lang="fr-FR" dirty="0" smtClean="0"/>
              <a:t>Les fonds de réparation aux victimes </a:t>
            </a:r>
            <a:r>
              <a:rPr lang="fr-FR" dirty="0" err="1" smtClean="0"/>
              <a:t>roms</a:t>
            </a:r>
            <a:r>
              <a:rPr lang="fr-FR" dirty="0" smtClean="0"/>
              <a:t> attendent à Washington d’être répartis à qui de droit…</a:t>
            </a:r>
            <a:endParaRPr lang="fr-FR" dirty="0"/>
          </a:p>
        </p:txBody>
      </p:sp>
    </p:spTree>
    <p:extLst>
      <p:ext uri="{BB962C8B-B14F-4D97-AF65-F5344CB8AC3E}">
        <p14:creationId xmlns:p14="http://schemas.microsoft.com/office/powerpoint/2010/main" val="843076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t>4. Les </a:t>
            </a:r>
            <a:r>
              <a:rPr lang="fr-FR" sz="3200" b="1" dirty="0" err="1" smtClean="0"/>
              <a:t>Roms</a:t>
            </a:r>
            <a:r>
              <a:rPr lang="fr-FR" sz="3200" b="1" dirty="0" smtClean="0"/>
              <a:t> : citoyens européens… </a:t>
            </a:r>
            <a:br>
              <a:rPr lang="fr-FR" sz="3200" b="1" dirty="0" smtClean="0"/>
            </a:br>
            <a:r>
              <a:rPr lang="fr-FR" sz="3200" b="1" dirty="0" smtClean="0"/>
              <a:t>				sans terre ni droits</a:t>
            </a:r>
            <a:endParaRPr lang="fr-FR" sz="3200" b="1" dirty="0"/>
          </a:p>
        </p:txBody>
      </p:sp>
      <p:sp>
        <p:nvSpPr>
          <p:cNvPr id="3" name="Espace réservé du contenu 2"/>
          <p:cNvSpPr>
            <a:spLocks noGrp="1"/>
          </p:cNvSpPr>
          <p:nvPr>
            <p:ph idx="1"/>
          </p:nvPr>
        </p:nvSpPr>
        <p:spPr/>
        <p:txBody>
          <a:bodyPr>
            <a:normAutofit fontScale="70000" lnSpcReduction="20000"/>
          </a:bodyPr>
          <a:lstStyle/>
          <a:p>
            <a:r>
              <a:rPr lang="fr-FR" b="1" dirty="0" smtClean="0">
                <a:solidFill>
                  <a:schemeClr val="accent6">
                    <a:lumMod val="50000"/>
                  </a:schemeClr>
                </a:solidFill>
              </a:rPr>
              <a:t>Les </a:t>
            </a:r>
            <a:r>
              <a:rPr lang="fr-FR" b="1" dirty="0" err="1" smtClean="0">
                <a:solidFill>
                  <a:schemeClr val="accent6">
                    <a:lumMod val="50000"/>
                  </a:schemeClr>
                </a:solidFill>
              </a:rPr>
              <a:t>Roms</a:t>
            </a:r>
            <a:r>
              <a:rPr lang="fr-FR" b="1" dirty="0" smtClean="0">
                <a:solidFill>
                  <a:schemeClr val="accent6">
                    <a:lumMod val="50000"/>
                  </a:schemeClr>
                </a:solidFill>
              </a:rPr>
              <a:t> sont des citoyens de plein droit (théorique) des pays où ils vivent. En France, ils sont </a:t>
            </a:r>
            <a:r>
              <a:rPr lang="fr-FR" b="1" dirty="0" err="1" smtClean="0">
                <a:solidFill>
                  <a:schemeClr val="accent6">
                    <a:lumMod val="50000"/>
                  </a:schemeClr>
                </a:solidFill>
              </a:rPr>
              <a:t>Roms</a:t>
            </a:r>
            <a:r>
              <a:rPr lang="fr-FR" b="1" dirty="0" smtClean="0">
                <a:solidFill>
                  <a:schemeClr val="accent6">
                    <a:lumMod val="50000"/>
                  </a:schemeClr>
                </a:solidFill>
              </a:rPr>
              <a:t> français.</a:t>
            </a:r>
          </a:p>
          <a:p>
            <a:r>
              <a:rPr lang="fr-FR" dirty="0" smtClean="0"/>
              <a:t>Ils parlent très fréquemment la langue du pays où ils vivent – surtout quand ils ont été persécutés (En Espagne, il fut un temps où on leur coupait la langue quand ils parlaient le romani)</a:t>
            </a:r>
          </a:p>
          <a:p>
            <a:pPr marL="114300" indent="0">
              <a:buNone/>
            </a:pPr>
            <a:endParaRPr lang="fr-FR" dirty="0" smtClean="0"/>
          </a:p>
          <a:p>
            <a:r>
              <a:rPr lang="fr-FR" dirty="0" smtClean="0"/>
              <a:t>En théorie, ils sont scolarisés et peuvent avoir accès à un emploi et à un logement (Cf. la Loi du 1.01.2014 en France le précise).</a:t>
            </a:r>
          </a:p>
          <a:p>
            <a:pPr marL="114300" indent="0">
              <a:buNone/>
            </a:pPr>
            <a:endParaRPr lang="fr-FR" dirty="0" smtClean="0"/>
          </a:p>
          <a:p>
            <a:r>
              <a:rPr lang="fr-FR" b="1" dirty="0" smtClean="0">
                <a:solidFill>
                  <a:schemeClr val="accent6">
                    <a:lumMod val="50000"/>
                  </a:schemeClr>
                </a:solidFill>
              </a:rPr>
              <a:t>Dans la réalité, ils vivent est un combat incessant (logement, école, travail), très souvent identifiés par les administrations à des « gens du voyage », ils sont sous contrôle permanent, pris entre installation et mobilité incessante (développement récent du nomadisme urbain).</a:t>
            </a:r>
          </a:p>
          <a:p>
            <a:pPr marL="114300" indent="0">
              <a:buNone/>
            </a:pPr>
            <a:endParaRPr lang="fr-FR" dirty="0" smtClean="0"/>
          </a:p>
          <a:p>
            <a:r>
              <a:rPr lang="fr-FR" dirty="0" smtClean="0"/>
              <a:t>Objet d’une surenchère électorale, ils se regroupent dans des </a:t>
            </a:r>
            <a:r>
              <a:rPr lang="fr-FR" dirty="0" err="1" smtClean="0"/>
              <a:t>squatts</a:t>
            </a:r>
            <a:r>
              <a:rPr lang="fr-FR" dirty="0" smtClean="0"/>
              <a:t> ou des campements de fortune, fréquemment évacués par les forces de police aux motifs (réels) d’insalubrité.</a:t>
            </a:r>
          </a:p>
          <a:p>
            <a:endParaRPr lang="fr-FR" dirty="0" smtClean="0"/>
          </a:p>
          <a:p>
            <a:r>
              <a:rPr lang="fr-FR" b="1" dirty="0" smtClean="0"/>
              <a:t>Entre « le droit à la cabane » (sur des terrains collectifs inoccupés) et le respect des droits fondamentaux (« droits de l’homme »)… </a:t>
            </a:r>
            <a:r>
              <a:rPr lang="fr-FR" dirty="0" smtClean="0"/>
              <a:t>un jeu complexe et parfois pervers des autorités locales et des citoyens « intégrés ».</a:t>
            </a:r>
            <a:endParaRPr lang="fr-FR" dirty="0"/>
          </a:p>
        </p:txBody>
      </p:sp>
    </p:spTree>
    <p:extLst>
      <p:ext uri="{BB962C8B-B14F-4D97-AF65-F5344CB8AC3E}">
        <p14:creationId xmlns:p14="http://schemas.microsoft.com/office/powerpoint/2010/main" val="25968037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Contiguïté">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439</TotalTime>
  <Words>1206</Words>
  <Application>Microsoft Office PowerPoint</Application>
  <PresentationFormat>Affichage à l'écran (4:3)</PresentationFormat>
  <Paragraphs>197</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Contiguïté</vt:lpstr>
      <vt:lpstr>Les Roms : peuple « maudit » ?  ou miroir   de notre condition d’humanité ?  - éléments de compréhension      d’une « fraternité brisée »  - </vt:lpstr>
      <vt:lpstr>Essayer de comprendre  pourquoi nous avons de la peine à comprendre  la situation des familles roms, chez nous</vt:lpstr>
      <vt:lpstr>Une réflexion introductive   à la démarche du « com-prendre »</vt:lpstr>
      <vt:lpstr>A. De qui parlons-nous     quand nous parlons des Roms?  (Cf. Claire Auzias, Docteur en Histoire, Universités de Lisbonne et Paris, « Les funambules de l’Histoire, les Tsiganes entre préhistoire et modernité », La Digitale, 2002)</vt:lpstr>
      <vt:lpstr>1. Légende, Bohème et religions…</vt:lpstr>
      <vt:lpstr>2. Tsiganes, Roms, Manouches et Gitans</vt:lpstr>
      <vt:lpstr>3. Expérience de l’esclavage      </vt:lpstr>
      <vt:lpstr>Extermination</vt:lpstr>
      <vt:lpstr>4. Les Roms : citoyens européens…      sans terre ni droits</vt:lpstr>
      <vt:lpstr>5. Une manière de vivre « holistique »     et plutôt « endogamique »</vt:lpstr>
      <vt:lpstr>6. Gros plan sur une conception « holiste » du lien et sur les effets de « l’endogamie »</vt:lpstr>
      <vt:lpstr>Les exigences de l’endogamie </vt:lpstr>
      <vt:lpstr>7. Circulation des personnes en Europe et question de l’ autodétermination</vt:lpstr>
      <vt:lpstr>8. Sentiment religieux et significations des rites et pratiques </vt:lpstr>
      <vt:lpstr>9. Questions posées  par la présence des Roms      « au milieu de nous »</vt:lpstr>
      <vt:lpstr>10. Propositions    pour continuer le chemin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Roms : peuple « maudit » ?  ou miroir   de notre condition d’humanité ?  - éléments de compréhension      d’une fraternité brisée  -</dc:title>
  <dc:creator>BMD</dc:creator>
  <cp:lastModifiedBy>BMD</cp:lastModifiedBy>
  <cp:revision>40</cp:revision>
  <dcterms:created xsi:type="dcterms:W3CDTF">2014-05-25T20:01:09Z</dcterms:created>
  <dcterms:modified xsi:type="dcterms:W3CDTF">2017-01-13T16:08:12Z</dcterms:modified>
</cp:coreProperties>
</file>